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0" r:id="rId5"/>
    <p:sldId id="257" r:id="rId6"/>
    <p:sldId id="262" r:id="rId7"/>
    <p:sldId id="259" r:id="rId8"/>
    <p:sldId id="263" r:id="rId9"/>
    <p:sldId id="1240" r:id="rId10"/>
    <p:sldId id="1241" r:id="rId11"/>
    <p:sldId id="1242" r:id="rId12"/>
    <p:sldId id="1243" r:id="rId13"/>
    <p:sldId id="1244" r:id="rId14"/>
    <p:sldId id="1245" r:id="rId15"/>
    <p:sldId id="1246" r:id="rId16"/>
    <p:sldId id="1247" r:id="rId17"/>
    <p:sldId id="1248" r:id="rId18"/>
    <p:sldId id="1249" r:id="rId19"/>
    <p:sldId id="1254" r:id="rId20"/>
    <p:sldId id="1251" r:id="rId21"/>
    <p:sldId id="1252" r:id="rId22"/>
    <p:sldId id="1253" r:id="rId23"/>
    <p:sldId id="1255" r:id="rId24"/>
    <p:sldId id="261" r:id="rId25"/>
    <p:sldId id="1250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E0E"/>
    <a:srgbClr val="920638"/>
    <a:srgbClr val="F81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406AC-090F-4E4D-BF49-A75CBFD6BB33}" type="datetimeFigureOut">
              <a:rPr lang="zh-TW" altLang="en-US" smtClean="0"/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51F4-F6B9-44EE-86EE-05C832FD9540}" type="slidenum">
              <a:rPr lang="zh-TW" altLang="en-US" smtClean="0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34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32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jpeg"/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52.png"/><Relationship Id="rId7" Type="http://schemas.openxmlformats.org/officeDocument/2006/relationships/image" Target="../media/image14.svg"/><Relationship Id="rId6" Type="http://schemas.openxmlformats.org/officeDocument/2006/relationships/image" Target="../media/image51.png"/><Relationship Id="rId5" Type="http://schemas.openxmlformats.org/officeDocument/2006/relationships/image" Target="../media/image13.svg"/><Relationship Id="rId4" Type="http://schemas.openxmlformats.org/officeDocument/2006/relationships/image" Target="../media/image50.png"/><Relationship Id="rId3" Type="http://schemas.openxmlformats.org/officeDocument/2006/relationships/image" Target="../media/image32.png"/><Relationship Id="rId2" Type="http://schemas.openxmlformats.org/officeDocument/2006/relationships/image" Target="../media/image12.svg"/><Relationship Id="rId16" Type="http://schemas.openxmlformats.org/officeDocument/2006/relationships/slideLayout" Target="../slideLayouts/slideLayout2.xml"/><Relationship Id="rId15" Type="http://schemas.openxmlformats.org/officeDocument/2006/relationships/hyperlink" Target="https://www.facebook.com/MCUMI-%E9%8A%98%E5%82%B3%E5%A4%A7%E5%AD%B8%E7%BE%8E%E5%9C%8B%E5%88%86%E6%A0%A1-572454342899480/" TargetMode="External"/><Relationship Id="rId14" Type="http://schemas.openxmlformats.org/officeDocument/2006/relationships/hyperlink" Target="http://mcumi.mcu.edu.tw/" TargetMode="External"/><Relationship Id="rId13" Type="http://schemas.openxmlformats.org/officeDocument/2006/relationships/image" Target="../media/image17.svg"/><Relationship Id="rId12" Type="http://schemas.openxmlformats.org/officeDocument/2006/relationships/image" Target="../media/image54.png"/><Relationship Id="rId11" Type="http://schemas.openxmlformats.org/officeDocument/2006/relationships/image" Target="../media/image16.svg"/><Relationship Id="rId10" Type="http://schemas.openxmlformats.org/officeDocument/2006/relationships/image" Target="../media/image53.png"/><Relationship Id="rId1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jpeg"/><Relationship Id="rId2" Type="http://schemas.openxmlformats.org/officeDocument/2006/relationships/image" Target="../media/image32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svg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6.sv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svg"/><Relationship Id="rId3" Type="http://schemas.openxmlformats.org/officeDocument/2006/relationships/image" Target="../media/image12.png"/><Relationship Id="rId2" Type="http://schemas.openxmlformats.org/officeDocument/2006/relationships/image" Target="../media/image9.sv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svg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6.sv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6.sv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7.svg"/><Relationship Id="rId3" Type="http://schemas.openxmlformats.org/officeDocument/2006/relationships/image" Target="../media/image9.png"/><Relationship Id="rId2" Type="http://schemas.openxmlformats.org/officeDocument/2006/relationships/image" Target="../media/image6.sv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-1229032"/>
            <a:ext cx="12268200" cy="8095938"/>
          </a:xfrm>
          <a:prstGeom prst="rect">
            <a:avLst/>
          </a:prstGeom>
        </p:spPr>
      </p:pic>
      <p:pic>
        <p:nvPicPr>
          <p:cNvPr id="10" name="圖形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786062"/>
            <a:ext cx="12192000" cy="1285875"/>
          </a:xfrm>
          <a:prstGeom prst="rect">
            <a:avLst/>
          </a:prstGeom>
        </p:spPr>
      </p:pic>
      <p:pic>
        <p:nvPicPr>
          <p:cNvPr id="11" name="圖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014986"/>
            <a:ext cx="12192000" cy="828028"/>
          </a:xfrm>
          <a:prstGeom prst="rect">
            <a:avLst/>
          </a:prstGeom>
        </p:spPr>
      </p:pic>
      <p:pic>
        <p:nvPicPr>
          <p:cNvPr id="12" name="圖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621108"/>
            <a:ext cx="12192000" cy="247650"/>
          </a:xfrm>
          <a:prstGeom prst="rect">
            <a:avLst/>
          </a:prstGeom>
        </p:spPr>
      </p:pic>
      <p:pic>
        <p:nvPicPr>
          <p:cNvPr id="13" name="圖形 12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73924" y="2900362"/>
            <a:ext cx="3429000" cy="105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  <a:prstGeom prst="rect">
            <a:avLst/>
          </a:prstGeom>
        </p:spPr>
      </p:pic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785769"/>
            <a:ext cx="12192000" cy="3087446"/>
          </a:xfrm>
        </p:spPr>
      </p:pic>
      <p:sp>
        <p:nvSpPr>
          <p:cNvPr id="5" name="文字方塊 4"/>
          <p:cNvSpPr txBox="1"/>
          <p:nvPr/>
        </p:nvSpPr>
        <p:spPr>
          <a:xfrm>
            <a:off x="8201424" y="5589355"/>
            <a:ext cx="5976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塞</a:t>
            </a:r>
            <a:r>
              <a:rPr lang="zh-TW" altLang="en-US" sz="2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基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諾大學校園景色</a:t>
            </a:r>
            <a:endParaRPr lang="en-US" altLang="zh-TW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1034528"/>
            <a:ext cx="7315200" cy="48768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69438" y="1668287"/>
            <a:ext cx="374196" cy="332453"/>
          </a:xfrm>
          <a:prstGeom prst="rect">
            <a:avLst/>
          </a:prstGeom>
          <a:solidFill>
            <a:srgbClr val="C8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8082752" y="1603682"/>
            <a:ext cx="34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美國校區圖書館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082752" y="2291060"/>
            <a:ext cx="1901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2018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年全新完工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516" y="3980328"/>
            <a:ext cx="12328263" cy="305517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80914" y="2088775"/>
            <a:ext cx="5217459" cy="34783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74485" y="2088776"/>
            <a:ext cx="5217459" cy="3478306"/>
          </a:xfrm>
          <a:prstGeom prst="rect">
            <a:avLst/>
          </a:prstGeom>
        </p:spPr>
      </p:pic>
      <p:pic>
        <p:nvPicPr>
          <p:cNvPr id="8" name="圖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002" y="1114365"/>
            <a:ext cx="3619500" cy="34699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916248" y="1057400"/>
            <a:ext cx="34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美國校區圖書館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819466" y="1341646"/>
            <a:ext cx="374196" cy="332453"/>
          </a:xfrm>
          <a:prstGeom prst="rect">
            <a:avLst/>
          </a:prstGeom>
          <a:solidFill>
            <a:srgbClr val="C8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8382904" y="1277039"/>
            <a:ext cx="34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美國校區運動設施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18334" y="997772"/>
            <a:ext cx="7701132" cy="5134088"/>
          </a:xfrm>
          <a:prstGeom prst="rect">
            <a:avLst/>
          </a:prstGeom>
        </p:spPr>
      </p:pic>
      <p:pic>
        <p:nvPicPr>
          <p:cNvPr id="11" name="圖形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71" y="415018"/>
            <a:ext cx="7134225" cy="1714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05770" y="1901168"/>
            <a:ext cx="381822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銘傳大學美國分校同學可</a:t>
            </a:r>
            <a:r>
              <a:rPr lang="zh-TW" altLang="en-US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使用塞基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諾大學校園中的各項設備，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包含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體育館場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雕塑藝術中心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圖書館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運動設施包括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Gerstacker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水上運動中心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大湖區優質水上運動中心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60,000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平方英呎室內跑道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棒球場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壁球場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舞蹈區與練習場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Ryder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體育館 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奧運規格游泳池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516" y="0"/>
            <a:ext cx="12213515" cy="33133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85309" y="1871832"/>
            <a:ext cx="3410174" cy="225910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390913" y="1871832"/>
            <a:ext cx="3410174" cy="225910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96517" y="1871832"/>
            <a:ext cx="3410174" cy="225910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0049" y="1998253"/>
            <a:ext cx="3080694" cy="200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35937" y="1993824"/>
            <a:ext cx="3120125" cy="201069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30333" y="1993823"/>
            <a:ext cx="3100409" cy="200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141542" y="1993823"/>
            <a:ext cx="3120125" cy="202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形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6658" y="728774"/>
            <a:ext cx="3619500" cy="346991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2085975" y="5499118"/>
            <a:ext cx="6639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美國校區運動設施均採奧林匹克規格建設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6" name="圖形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725858" y="5556455"/>
            <a:ext cx="3619500" cy="346991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1731821" y="4496869"/>
            <a:ext cx="1841062" cy="369332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奧運規格游泳池</a:t>
            </a:r>
            <a:endParaRPr lang="en-US" altLang="zh-TW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464232" y="4496869"/>
            <a:ext cx="1371600" cy="369332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重訓室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9088579" y="4496869"/>
            <a:ext cx="1371600" cy="369332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室內體育場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69345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77844" y="1005152"/>
            <a:ext cx="374196" cy="332453"/>
          </a:xfrm>
          <a:prstGeom prst="rect">
            <a:avLst/>
          </a:prstGeom>
          <a:solidFill>
            <a:srgbClr val="C8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591158" y="940547"/>
            <a:ext cx="34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美國校區雕塑藝術館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>
            <a:off x="-940077" y="1150445"/>
            <a:ext cx="6857999" cy="4557107"/>
          </a:xfrm>
          <a:prstGeom prst="rect">
            <a:avLst/>
          </a:prstGeom>
        </p:spPr>
      </p:pic>
      <p:pic>
        <p:nvPicPr>
          <p:cNvPr id="8" name="圖形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25300" y="-1"/>
            <a:ext cx="266702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4477708" y="4159565"/>
            <a:ext cx="3031087" cy="210355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219027" y="3695797"/>
            <a:ext cx="4557107" cy="30281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64942" y="146376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600" b="1" dirty="0">
                <a:solidFill>
                  <a:schemeClr val="tx2"/>
                </a:solidFill>
                <a:latin typeface="Lato" panose="020F0502020204030203"/>
              </a:rPr>
              <a:t>The Marshall M. Fredericks Sculpture Museum is a FREE and open to the public museum which features a unique collection of more than two thousand objects that span the 70-year career of Detroit-based public sculptor Marshall M. Fredericks (1908-1998). He is known nationally and internationally for his impressive monumental figurative sculpture, public memorials, fountains, portraits, and medals.</a:t>
            </a:r>
            <a:endParaRPr lang="zh-TW" altLang="en-US" sz="1600" b="1" dirty="0">
              <a:solidFill>
                <a:schemeClr val="tx2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97810"/>
            <a:ext cx="25648" cy="615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76176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TW" altLang="zh-TW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4335332"/>
            <a:ext cx="12199335" cy="2522668"/>
          </a:xfrm>
          <a:prstGeom prst="rect">
            <a:avLst/>
          </a:prstGeom>
        </p:spPr>
      </p:pic>
      <p:pic>
        <p:nvPicPr>
          <p:cNvPr id="12" name="圖形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440" y="415018"/>
            <a:ext cx="7134225" cy="17145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66504" y="1016974"/>
            <a:ext cx="374196" cy="332453"/>
          </a:xfrm>
          <a:prstGeom prst="rect">
            <a:avLst/>
          </a:prstGeom>
          <a:solidFill>
            <a:srgbClr val="C8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179818" y="952369"/>
            <a:ext cx="34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美國校區其他設施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66504" y="3162089"/>
            <a:ext cx="11123880" cy="2937733"/>
            <a:chOff x="566504" y="3162089"/>
            <a:chExt cx="11123880" cy="293773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0662" y="3162090"/>
              <a:ext cx="3519722" cy="2346482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04" y="3162091"/>
              <a:ext cx="3519722" cy="2346482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7925" y="3162089"/>
              <a:ext cx="3519723" cy="2346483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1747445" y="5730490"/>
              <a:ext cx="1371600" cy="369332"/>
            </a:xfrm>
            <a:prstGeom prst="rect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室內劇場</a:t>
              </a:r>
              <a:endPara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5464232" y="5730490"/>
              <a:ext cx="1371600" cy="369332"/>
            </a:xfrm>
            <a:prstGeom prst="rect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討論區</a:t>
              </a:r>
              <a:endPara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9088579" y="5730490"/>
              <a:ext cx="1371600" cy="369332"/>
            </a:xfrm>
            <a:prstGeom prst="rect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戶外小劇場</a:t>
              </a:r>
              <a:endPara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2311" y="3764667"/>
            <a:ext cx="6479688" cy="288355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271247" y="1259498"/>
            <a:ext cx="374196" cy="332453"/>
          </a:xfrm>
          <a:prstGeom prst="rect">
            <a:avLst/>
          </a:prstGeom>
          <a:solidFill>
            <a:srgbClr val="C8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766531" y="1194891"/>
            <a:ext cx="34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美國校區美食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75483" y="441064"/>
            <a:ext cx="4795763" cy="298793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5999176" y="3995838"/>
            <a:ext cx="2800224" cy="24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104911" y="4009999"/>
            <a:ext cx="2781576" cy="243078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338115" y="5185728"/>
            <a:ext cx="374196" cy="332453"/>
          </a:xfrm>
          <a:prstGeom prst="rect">
            <a:avLst/>
          </a:prstGeom>
          <a:solidFill>
            <a:srgbClr val="C8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862840" y="5114705"/>
            <a:ext cx="3463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5">
                    <a:lumMod val="50000"/>
                  </a:schemeClr>
                </a:solidFill>
                <a:latin typeface="Bahnschrift SemiBold SemiConden" panose="020B0502040204020203" pitchFamily="34" charset="0"/>
                <a:ea typeface="Microsoft JhengHei" panose="020B0604030504040204" pitchFamily="34" charset="-120"/>
              </a:rPr>
              <a:t>Starbucks &amp; EINSTEIN BROS</a:t>
            </a:r>
            <a:endParaRPr lang="zh-TW" altLang="en-US" sz="2400" b="1" dirty="0">
              <a:solidFill>
                <a:schemeClr val="accent5">
                  <a:lumMod val="50000"/>
                </a:schemeClr>
              </a:solidFill>
              <a:latin typeface="Bahnschrift SemiBold SemiConden" panose="020B0502040204020203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51400" y="194928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銘傳大學美國分校的學生可享有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SVSU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校區所有的餐飲服務，其中包含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Doan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中心的美食專區、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Albert E’s Food Court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美食專區、以及星巴克、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Einstein Brothers 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貝果、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PAPA John’s</a:t>
            </a: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</a:t>
            </a:r>
            <a:endParaRPr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516" y="0"/>
            <a:ext cx="12213515" cy="2292437"/>
          </a:xfrm>
          <a:prstGeom prst="rect">
            <a:avLst/>
          </a:prstGeom>
        </p:spPr>
      </p:pic>
      <p:pic>
        <p:nvPicPr>
          <p:cNvPr id="3" name="圖形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720" y="304825"/>
            <a:ext cx="3619500" cy="346991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381589" y="1031918"/>
            <a:ext cx="8893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6858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4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kumimoji="0" lang="en-US" altLang="zh-TW" dirty="0">
                <a:solidFill>
                  <a:schemeClr val="bg1"/>
                </a:solidFill>
                <a:cs typeface="Times New Roman" panose="02020603050405020304" pitchFamily="18" charset="0"/>
              </a:rPr>
              <a:t>MCU &amp; SVSU </a:t>
            </a:r>
            <a:r>
              <a:rPr kumimoji="0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雙聯學程</a:t>
            </a:r>
            <a:r>
              <a:rPr kumimoji="0"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kumimoji="0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一筆學費修讀雙學位</a:t>
            </a:r>
            <a:r>
              <a:rPr kumimoji="0" lang="en-US" altLang="zh-TW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!!</a:t>
            </a:r>
            <a:endParaRPr kumimoji="0" lang="en-US" altLang="zh-TW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895000" y="2597262"/>
          <a:ext cx="7997146" cy="3523240"/>
        </p:xfrm>
        <a:graphic>
          <a:graphicData uri="http://schemas.openxmlformats.org/drawingml/2006/table">
            <a:tbl>
              <a:tblPr/>
              <a:tblGrid>
                <a:gridCol w="3908107"/>
                <a:gridCol w="1328550"/>
                <a:gridCol w="1328549"/>
                <a:gridCol w="1431940"/>
              </a:tblGrid>
              <a:tr h="5941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學程名稱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/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學分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MCU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SVSU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Total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6455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新媒體暨傳播管理</a:t>
                      </a: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碩士學位學程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New Media and Communication Administration</a:t>
                      </a: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(NMCA)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18 credits</a:t>
                      </a:r>
                      <a:endParaRPr kumimoji="0" lang="zh-TW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18 credits</a:t>
                      </a:r>
                      <a:endParaRPr kumimoji="0" lang="zh-TW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36 credits</a:t>
                      </a:r>
                      <a:endParaRPr kumimoji="0" lang="zh-TW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455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華語文教學碩士學位學程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Teaching Chinese as a Foreign Language (TCFL)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18 credits</a:t>
                      </a:r>
                      <a:endParaRPr kumimoji="0" lang="zh-TW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18 credits</a:t>
                      </a:r>
                      <a:endParaRPr kumimoji="0" lang="zh-TW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36 credits</a:t>
                      </a:r>
                      <a:endParaRPr kumimoji="0" lang="zh-TW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1429" marR="91429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7" name="內容版面配置區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3" b="970"/>
          <a:stretch>
            <a:fillRect/>
          </a:stretch>
        </p:blipFill>
        <p:spPr>
          <a:xfrm>
            <a:off x="0" y="6733309"/>
            <a:ext cx="12193522" cy="4987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893573" y="1540593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IMBA</a:t>
            </a:r>
            <a:r>
              <a:rPr lang="zh-TW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TW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IS</a:t>
            </a:r>
            <a:r>
              <a:rPr lang="zh-TW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TW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COMING</a:t>
            </a:r>
            <a:r>
              <a:rPr lang="zh-TW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TW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SOON</a:t>
            </a:r>
            <a:endParaRPr lang="zh-TW" altLang="en-US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48211" y="1157637"/>
            <a:ext cx="85108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學費優惠</a:t>
            </a:r>
            <a:r>
              <a:rPr lang="en-US" altLang="zh-CN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 </a:t>
            </a: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每學分</a:t>
            </a:r>
            <a:r>
              <a:rPr lang="zh-CN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美金</a:t>
            </a:r>
            <a:r>
              <a:rPr lang="en-US" altLang="zh-CN" sz="24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en-US" altLang="zh-CN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</a:t>
            </a:r>
            <a:r>
              <a:rPr lang="en-US" altLang="zh-CN" sz="24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</a:t>
            </a:r>
            <a:r>
              <a:rPr lang="zh-CN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元 </a:t>
            </a:r>
            <a:r>
              <a:rPr lang="en-US" altLang="zh-CN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密西根州州民及銘傳學生和校友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</a:t>
            </a:r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非密西根州州民及銘傳學生和校友每學分美金</a:t>
            </a:r>
            <a:r>
              <a:rPr lang="en-US" altLang="zh-CN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1100</a:t>
            </a:r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元 </a:t>
            </a:r>
            <a:r>
              <a:rPr lang="en-US" altLang="zh-CN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2">
              <a:spcBef>
                <a:spcPct val="0"/>
              </a:spcBef>
            </a:pPr>
            <a:endParaRPr lang="en-US" altLang="zh-TW" sz="2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89888" y="2731682"/>
            <a:ext cx="10297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SzPct val="64000"/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獎學金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spcBef>
                <a:spcPct val="0"/>
              </a:spcBef>
              <a:buSzPct val="64000"/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新生獎學金：一般入學每人</a:t>
            </a:r>
            <a:r>
              <a:rPr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美金</a:t>
            </a:r>
            <a:r>
              <a:rPr lang="en-US" altLang="zh-TW" sz="24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3,000</a:t>
            </a:r>
            <a:r>
              <a:rPr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元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、條件式入學每人</a:t>
            </a:r>
            <a:r>
              <a:rPr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美金</a:t>
            </a:r>
            <a:r>
              <a:rPr lang="en-US" altLang="zh-TW" sz="24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1,500</a:t>
            </a:r>
            <a:r>
              <a:rPr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元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spcBef>
                <a:spcPct val="0"/>
              </a:spcBef>
              <a:buSzPct val="64000"/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優秀獎學金：每學年頒發優秀學生一名，可獲獎學金</a:t>
            </a:r>
            <a:r>
              <a:rPr lang="en-US" altLang="zh-TW" sz="24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2,000</a:t>
            </a:r>
            <a:r>
              <a:rPr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美金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spcBef>
                <a:spcPct val="0"/>
              </a:spcBef>
              <a:buSzPct val="64000"/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還願獎學金：第二學年第二學期享有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學分免學費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4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限</a:t>
            </a:r>
            <a:r>
              <a:rPr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一般</a:t>
            </a:r>
            <a:r>
              <a:rPr lang="zh-TW" altLang="en-US" sz="24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入學之</a:t>
            </a:r>
            <a:r>
              <a:rPr lang="zh-TW" altLang="en-US" sz="2400" u="sng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銘傳畢業校友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</a:t>
            </a:r>
            <a:r>
              <a:rPr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2844" y="5178872"/>
            <a:ext cx="11407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一筆學費修讀雙學位</a:t>
            </a: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: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由銘傳與塞基諾攜手打造雙碩士學程，讓同學一筆學費可以享受到兩校的優勢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3522" cy="6858000"/>
          </a:xfrm>
        </p:spPr>
      </p:pic>
      <p:grpSp>
        <p:nvGrpSpPr>
          <p:cNvPr id="3" name="群組 2"/>
          <p:cNvGrpSpPr/>
          <p:nvPr/>
        </p:nvGrpSpPr>
        <p:grpSpPr>
          <a:xfrm>
            <a:off x="1742739" y="1882588"/>
            <a:ext cx="8563087" cy="785308"/>
            <a:chOff x="1742739" y="1882588"/>
            <a:chExt cx="8563087" cy="785308"/>
          </a:xfrm>
        </p:grpSpPr>
        <p:sp>
          <p:nvSpPr>
            <p:cNvPr id="6" name="矩形 5"/>
            <p:cNvSpPr/>
            <p:nvPr/>
          </p:nvSpPr>
          <p:spPr>
            <a:xfrm>
              <a:off x="1742739" y="1882588"/>
              <a:ext cx="8563087" cy="785308"/>
            </a:xfrm>
            <a:prstGeom prst="rect">
              <a:avLst/>
            </a:prstGeom>
            <a:noFill/>
            <a:ln w="19050">
              <a:solidFill>
                <a:srgbClr val="F814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014787" y="1952076"/>
              <a:ext cx="4162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kern="2000" spc="3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銘傳大學美國分校</a:t>
              </a:r>
              <a:endParaRPr lang="zh-TW" altLang="en-US" sz="3600" b="1" kern="2000" spc="3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1523893" y="3993944"/>
            <a:ext cx="90007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新媒體暨傳播管理碩士學位學程</a:t>
            </a:r>
            <a:endParaRPr lang="en-US" altLang="zh-TW" sz="32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en-US" altLang="zh-TW" sz="3200" dirty="0">
                <a:latin typeface="Bahnschrift SemiBold SemiConden" panose="020B0502040204020203" pitchFamily="34" charset="0"/>
                <a:ea typeface="Microsoft JhengHei" panose="020B0604030504040204" pitchFamily="34" charset="-120"/>
              </a:rPr>
              <a:t>New Media and Communication Administration </a:t>
            </a:r>
            <a:endParaRPr lang="en-US" altLang="zh-TW" sz="3200" dirty="0">
              <a:latin typeface="Bahnschrift SemiBold SemiConden" panose="020B0502040204020203" pitchFamily="34" charset="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華語文教學碩士學位學程</a:t>
            </a:r>
            <a:endParaRPr lang="en-US" altLang="zh-TW" sz="3200" dirty="0">
              <a:solidFill>
                <a:schemeClr val="accent1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en-US" altLang="zh-TW" sz="3200" dirty="0">
                <a:latin typeface="Bahnschrift SemiBold SemiConden" panose="020B0502040204020203" pitchFamily="34" charset="0"/>
                <a:ea typeface="Microsoft JhengHei" panose="020B0604030504040204" pitchFamily="34" charset="-120"/>
              </a:rPr>
              <a:t>Teaching Chinese as a Foreign Language </a:t>
            </a:r>
            <a:endParaRPr lang="zh-TW" altLang="en-US" sz="3200" dirty="0">
              <a:latin typeface="Bahnschrift SemiBold SemiConden" panose="020B0502040204020203" pitchFamily="34" charset="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8857" y="5877098"/>
            <a:ext cx="12308192" cy="980902"/>
          </a:xfrm>
          <a:prstGeom prst="rect">
            <a:avLst/>
          </a:prstGeom>
        </p:spPr>
      </p:pic>
      <p:pic>
        <p:nvPicPr>
          <p:cNvPr id="5" name="圖形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440" y="415018"/>
            <a:ext cx="7134225" cy="171450"/>
          </a:xfrm>
          <a:prstGeom prst="rect">
            <a:avLst/>
          </a:prstGeom>
        </p:spPr>
      </p:pic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1521114" y="1338957"/>
            <a:ext cx="889317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800100" indent="-34290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4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4. </a:t>
            </a:r>
            <a:r>
              <a:rPr kumimoji="0"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有條件入學</a:t>
            </a:r>
            <a:r>
              <a:rPr kumimoji="0" lang="en-US" altLang="zh-TW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kumimoji="0"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endParaRPr kumimoji="0" lang="en-US" altLang="zh-TW" sz="24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kumimoji="0"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一般入學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英文標準為 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IBT 79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或 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IELTS 6.5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。若無法達到此標準者，可以成績 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IBT 60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或 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IELTS 5.5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申請</a:t>
            </a:r>
            <a:r>
              <a:rPr kumimoji="0"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有條件式入學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(Conditional Offer)</a:t>
            </a:r>
            <a:endParaRPr kumimoji="0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以有條件入學後，可一面研修專業課程，一面修習英語加強課程，務必在</a:t>
            </a:r>
            <a:r>
              <a:rPr kumimoji="0" lang="zh-TW" altLang="en-US" sz="24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一年內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達到正式入學標準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IBT 79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或 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IELTS 6.5</a:t>
            </a:r>
            <a:endParaRPr kumimoji="0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lvl="1" indent="0" eaLnBrk="1" hangingPunct="1">
              <a:spcBef>
                <a:spcPct val="0"/>
              </a:spcBef>
              <a:buClrTx/>
              <a:buNone/>
            </a:pPr>
            <a:endParaRPr kumimoji="0" lang="en-US" altLang="zh-TW" sz="24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Monotype Sorts" pitchFamily="2" charset="2"/>
              <a:buNone/>
            </a:pP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5. 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在學期間即有實習機會，畢業後可合法在美國工作</a:t>
            </a:r>
            <a:r>
              <a:rPr kumimoji="0" lang="zh-TW" altLang="en-US" sz="24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一年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(Optional Practical Training)</a:t>
            </a:r>
            <a:r>
              <a:rPr kumimoji="0" lang="zh-TW" altLang="en-US" sz="240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爭取工作機關為其申請一年過後的合法工作證。</a:t>
            </a:r>
            <a:endParaRPr kumimoji="0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7" name="圖形 11"/>
          <p:cNvPicPr>
            <a:picLocks noChangeAspect="1"/>
          </p:cNvPicPr>
          <p:nvPr/>
        </p:nvPicPr>
        <p:blipFill rotWithShape="1">
          <a:blip r:embed="rId2"/>
          <a:srcRect r="37766" b="14184"/>
          <a:stretch>
            <a:fillRect/>
          </a:stretch>
        </p:blipFill>
        <p:spPr>
          <a:xfrm>
            <a:off x="-408250" y="6367549"/>
            <a:ext cx="4439924" cy="147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4" y="4746838"/>
            <a:ext cx="12192000" cy="2111161"/>
          </a:xfrm>
          <a:prstGeom prst="rect">
            <a:avLst/>
          </a:prstGeom>
        </p:spPr>
      </p:pic>
      <p:pic>
        <p:nvPicPr>
          <p:cNvPr id="3" name="圖形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254" y="311212"/>
            <a:ext cx="3619500" cy="346991"/>
          </a:xfrm>
          <a:prstGeom prst="rect">
            <a:avLst/>
          </a:prstGeom>
        </p:spPr>
      </p:pic>
      <p:graphicFrame>
        <p:nvGraphicFramePr>
          <p:cNvPr id="4" name="Table 2"/>
          <p:cNvGraphicFramePr>
            <a:graphicFrameLocks noGrp="1"/>
          </p:cNvGraphicFramePr>
          <p:nvPr/>
        </p:nvGraphicFramePr>
        <p:xfrm>
          <a:off x="1475232" y="2279905"/>
          <a:ext cx="9107424" cy="2300528"/>
        </p:xfrm>
        <a:graphic>
          <a:graphicData uri="http://schemas.openxmlformats.org/drawingml/2006/table">
            <a:tbl>
              <a:tblPr/>
              <a:tblGrid>
                <a:gridCol w="2065138"/>
                <a:gridCol w="2843845"/>
                <a:gridCol w="721766"/>
                <a:gridCol w="1348739"/>
                <a:gridCol w="2127936"/>
              </a:tblGrid>
              <a:tr h="3729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項目 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單價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美金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)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th-TH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kumimoji="0" lang="th-TH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th-TH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 </a:t>
                      </a:r>
                      <a:endParaRPr kumimoji="0" lang="th-TH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小計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908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學費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US$590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18</a:t>
                      </a:r>
                      <a:endParaRPr kumimoji="0" lang="th-TH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學分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(1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)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th-TH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US 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$10,620</a:t>
                      </a:r>
                      <a:endParaRPr kumimoji="0" lang="th-TH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908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食宿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US 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$6,160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+ US 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$3,730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1</a:t>
                      </a:r>
                      <a:endParaRPr kumimoji="0" lang="th-TH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th-TH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   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      US 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$9,890</a:t>
                      </a:r>
                      <a:r>
                        <a:rPr kumimoji="0" lang="th-TH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      </a:t>
                      </a:r>
                      <a:endParaRPr kumimoji="0" lang="th-TH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29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保險費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US 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$1,550</a:t>
                      </a:r>
                      <a:endParaRPr kumimoji="0" lang="th-TH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1</a:t>
                      </a:r>
                      <a:endParaRPr kumimoji="0" lang="th-TH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US 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$1,550</a:t>
                      </a:r>
                      <a:endParaRPr kumimoji="0" lang="th-TH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29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總計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th-TH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th-TH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th-TH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th-TH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th-TH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th-TH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4000"/>
                        <a:buFont typeface="Monotype Sorts" pitchFamily="2" charset="2"/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標楷體" panose="03000509000000000000" pitchFamily="65" charset="-120"/>
                        </a:rPr>
                        <a:t>US$22,060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標楷體" panose="03000509000000000000" pitchFamily="65" charset="-120"/>
                      </a:endParaRPr>
                    </a:p>
                  </a:txBody>
                  <a:tcPr marL="9525" marR="9525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75005" y="495210"/>
            <a:ext cx="794127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4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學費預估 </a:t>
            </a:r>
            <a:r>
              <a:rPr kumimoji="0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0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一年</a:t>
            </a:r>
            <a:r>
              <a:rPr kumimoji="0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0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2400" dirty="0">
              <a:latin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2400" dirty="0" smtClean="0">
                <a:latin typeface="Bahnschrift SemiBold SemiConden" panose="020B0502040204020203" pitchFamily="34" charset="0"/>
              </a:rPr>
              <a:t>590 </a:t>
            </a:r>
            <a:r>
              <a:rPr kumimoji="0" lang="en-US" altLang="zh-TW" sz="2400" dirty="0">
                <a:latin typeface="Bahnschrift SemiBold SemiConden" panose="020B0502040204020203" pitchFamily="34" charset="0"/>
              </a:rPr>
              <a:t>*  18 = US $</a:t>
            </a:r>
            <a:r>
              <a:rPr kumimoji="0" lang="en-US" altLang="zh-TW" sz="2400" dirty="0" smtClean="0">
                <a:latin typeface="Bahnschrift SemiBold SemiConden" panose="020B0502040204020203" pitchFamily="34" charset="0"/>
              </a:rPr>
              <a:t>10,620 </a:t>
            </a:r>
            <a:r>
              <a:rPr kumimoji="0" lang="en-US" altLang="zh-TW" sz="2400" dirty="0">
                <a:latin typeface="Bahnschrift SemiBold SemiConden" panose="020B0502040204020203" pitchFamily="34" charset="0"/>
              </a:rPr>
              <a:t>= </a:t>
            </a:r>
            <a:r>
              <a:rPr kumimoji="0" lang="en-US" altLang="zh-TW" sz="2400" dirty="0" smtClean="0">
                <a:latin typeface="Bahnschrift SemiBold SemiConden" panose="020B0502040204020203" pitchFamily="34" charset="0"/>
              </a:rPr>
              <a:t>NT$339,840</a:t>
            </a:r>
            <a:r>
              <a:rPr kumimoji="0" lang="en-US" altLang="zh-TW" sz="2400" dirty="0" smtClean="0">
                <a:latin typeface="標楷體" panose="03000509000000000000" pitchFamily="65" charset="-120"/>
              </a:rPr>
              <a:t>  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銘傳生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0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2400" dirty="0">
                <a:latin typeface="Bahnschrift SemiBold SemiConden" panose="020B0502040204020203" pitchFamily="34" charset="0"/>
              </a:rPr>
              <a:t>1100 * 18 = US $19,800 = NT $633,600      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0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非銘傳生</a:t>
            </a:r>
            <a:r>
              <a:rPr kumimoji="0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0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772642" y="4986810"/>
            <a:ext cx="65807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附註</a:t>
            </a:r>
            <a:r>
              <a:rPr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以上為預估費用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學費每年會有些許波動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食宿為學校宿舍與學校餐廳，費用將視個人選擇而定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保險費以投保公司費用為準</a:t>
            </a:r>
            <a:endParaRPr 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形 11"/>
          <p:cNvPicPr>
            <a:picLocks noChangeAspect="1"/>
          </p:cNvPicPr>
          <p:nvPr/>
        </p:nvPicPr>
        <p:blipFill rotWithShape="1">
          <a:blip r:embed="rId3"/>
          <a:srcRect r="37766" b="14184"/>
          <a:stretch>
            <a:fillRect/>
          </a:stretch>
        </p:blipFill>
        <p:spPr>
          <a:xfrm>
            <a:off x="7565767" y="6544460"/>
            <a:ext cx="4439924" cy="147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8857" y="6043352"/>
            <a:ext cx="12308192" cy="814647"/>
          </a:xfrm>
          <a:prstGeom prst="rect">
            <a:avLst/>
          </a:prstGeom>
        </p:spPr>
      </p:pic>
      <p:pic>
        <p:nvPicPr>
          <p:cNvPr id="3" name="圖形 11"/>
          <p:cNvPicPr>
            <a:picLocks noChangeAspect="1"/>
          </p:cNvPicPr>
          <p:nvPr/>
        </p:nvPicPr>
        <p:blipFill rotWithShape="1">
          <a:blip r:embed="rId2"/>
          <a:srcRect r="37766" b="14184"/>
          <a:stretch>
            <a:fillRect/>
          </a:stretch>
        </p:blipFill>
        <p:spPr>
          <a:xfrm>
            <a:off x="7752076" y="6512682"/>
            <a:ext cx="4439924" cy="147132"/>
          </a:xfrm>
          <a:prstGeom prst="rect">
            <a:avLst/>
          </a:prstGeom>
        </p:spPr>
      </p:pic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2241531" y="1160911"/>
            <a:ext cx="10052068" cy="46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4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SzTx/>
              <a:buFont typeface="Times New Roman" panose="02020603050405020304" pitchFamily="18" charset="0"/>
              <a:buAutoNum type="arabicPeriod"/>
            </a:pPr>
            <a:r>
              <a:rPr kumimoji="0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完整填寫申請表一份</a:t>
            </a:r>
            <a:endParaRPr kumimoji="0" lang="zh-CN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Times New Roman" panose="02020603050405020304" pitchFamily="18" charset="0"/>
              <a:buAutoNum type="arabicPeriod"/>
            </a:pPr>
            <a:r>
              <a:rPr kumimoji="0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英文自傳一頁，內容包括個人學習成果、進修計畫及進修目標</a:t>
            </a:r>
            <a:endParaRPr kumimoji="0" lang="zh-CN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Times New Roman" panose="02020603050405020304" pitchFamily="18" charset="0"/>
              <a:buAutoNum type="arabicPeriod"/>
            </a:pPr>
            <a:r>
              <a:rPr kumimoji="0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英文履歷表一份</a:t>
            </a:r>
            <a:endParaRPr kumimoji="0" lang="zh-CN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Times New Roman" panose="02020603050405020304" pitchFamily="18" charset="0"/>
              <a:buAutoNum type="arabicPeriod"/>
            </a:pPr>
            <a:r>
              <a:rPr kumimoji="0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最高學歷之學歷證明、畢業證書或學位證書之影本各一份</a:t>
            </a:r>
            <a:endParaRPr kumimoji="0" lang="en-US" altLang="zh-CN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Times New Roman" panose="02020603050405020304" pitchFamily="18" charset="0"/>
              <a:buAutoNum type="arabicPeriod"/>
            </a:pPr>
            <a:r>
              <a:rPr kumimoji="0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畢業或肄業之大學密封的英文學業成績單乙份</a:t>
            </a:r>
            <a:r>
              <a:rPr kumimoji="0" lang="en-US" altLang="zh-CN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kumimoji="0" lang="en-US" altLang="zh-CN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Times New Roman" panose="02020603050405020304" pitchFamily="18" charset="0"/>
              <a:buAutoNum type="arabicPeriod"/>
            </a:pPr>
            <a:r>
              <a:rPr kumimoji="0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彌</a:t>
            </a:r>
            <a:r>
              <a:rPr kumimoji="0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封推薦信二份</a:t>
            </a:r>
            <a:endParaRPr kumimoji="0" lang="zh-CN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Times New Roman" panose="02020603050405020304" pitchFamily="18" charset="0"/>
              <a:buAutoNum type="arabicPeriod"/>
            </a:pPr>
            <a:r>
              <a:rPr kumimoji="0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申請費 </a:t>
            </a:r>
            <a:r>
              <a:rPr kumimoji="0" lang="en-US" altLang="zh-CN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kumimoji="0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每人</a:t>
            </a:r>
            <a:r>
              <a:rPr kumimoji="0" lang="en-US" altLang="zh-CN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US$</a:t>
            </a:r>
            <a:r>
              <a:rPr kumimoji="0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90</a:t>
            </a:r>
            <a:r>
              <a:rPr kumimoji="0" lang="en-US" altLang="zh-TW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kumimoji="0" lang="zh-TW" altLang="en-US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銘傳生可免</a:t>
            </a:r>
            <a:r>
              <a:rPr kumimoji="0" lang="en-US" altLang="zh-TW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kumimoji="0" lang="en-US" altLang="zh-CN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kumimoji="0" lang="en-US" altLang="zh-CN" sz="20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Times New Roman" panose="02020603050405020304" pitchFamily="18" charset="0"/>
              <a:buAutoNum type="arabicPeriod"/>
            </a:pPr>
            <a:r>
              <a:rPr kumimoji="0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護照影本一份</a:t>
            </a:r>
            <a:endParaRPr kumimoji="0" lang="zh-CN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Times New Roman" panose="02020603050405020304" pitchFamily="18" charset="0"/>
              <a:buAutoNum type="arabicPeriod"/>
            </a:pPr>
            <a:r>
              <a:rPr kumimoji="0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財力證明正本一份（</a:t>
            </a:r>
            <a:r>
              <a:rPr kumimoji="0" lang="zh-TW" altLang="en-US" sz="2000" b="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財力證明至少在 </a:t>
            </a:r>
            <a:r>
              <a:rPr kumimoji="0" lang="zh-TW" altLang="en-US" sz="2000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美金</a:t>
            </a:r>
            <a:r>
              <a:rPr kumimoji="0" lang="en-US" altLang="zh-TW" sz="2000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US$ 34,000</a:t>
            </a:r>
            <a:r>
              <a:rPr kumimoji="0" lang="zh-TW" altLang="en-US" sz="2000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以上</a:t>
            </a:r>
            <a:r>
              <a:rPr kumimoji="0" lang="en-US" altLang="zh-TW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0" lang="zh-CN" altLang="en-US" sz="2000" b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Times New Roman" panose="02020603050405020304" pitchFamily="18" charset="0"/>
              <a:buAutoNum type="arabicPeriod"/>
            </a:pPr>
            <a:r>
              <a:rPr kumimoji="0" lang="zh-CN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近期有效英文能力測試成績單一份</a:t>
            </a:r>
            <a:r>
              <a:rPr kumimoji="0" lang="en-US" altLang="zh-CN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endParaRPr kumimoji="0" lang="en-US" altLang="zh-CN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Wingdings" panose="05000000000000000000" pitchFamily="2" charset="2"/>
              <a:buChar char="n"/>
            </a:pPr>
            <a:r>
              <a:rPr kumimoji="0" lang="zh-TW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一般式入學</a:t>
            </a:r>
            <a:r>
              <a:rPr kumimoji="0" lang="en-US" altLang="zh-TW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kumimoji="0" lang="zh-TW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托福</a:t>
            </a:r>
            <a:r>
              <a:rPr kumimoji="0" lang="en-US" altLang="zh-CN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IBT 79</a:t>
            </a:r>
            <a:r>
              <a:rPr kumimoji="0" lang="zh-CN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r>
              <a:rPr kumimoji="0" lang="zh-TW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kumimoji="0" lang="zh-CN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雅思</a:t>
            </a:r>
            <a:r>
              <a:rPr kumimoji="0" lang="en-US" altLang="zh-CN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(IELTS)</a:t>
            </a:r>
            <a:r>
              <a:rPr kumimoji="0" lang="zh-CN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考試成績</a:t>
            </a:r>
            <a:r>
              <a:rPr kumimoji="0" lang="en-US" altLang="zh-CN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6.5</a:t>
            </a:r>
            <a:r>
              <a:rPr kumimoji="0" lang="zh-CN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</a:t>
            </a:r>
            <a:r>
              <a:rPr kumimoji="0" lang="zh-TW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kumimoji="0" lang="en-US" altLang="zh-TW" sz="2000" b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Wingdings" panose="05000000000000000000" pitchFamily="2" charset="2"/>
              <a:buChar char="n"/>
            </a:pPr>
            <a:r>
              <a:rPr kumimoji="0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條件式入學</a:t>
            </a:r>
            <a:r>
              <a:rPr kumimoji="0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kumimoji="0" lang="zh-TW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托福</a:t>
            </a:r>
            <a:r>
              <a:rPr kumimoji="0" lang="en-US" altLang="zh-CN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IBT 60</a:t>
            </a:r>
            <a:r>
              <a:rPr kumimoji="0" lang="zh-TW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分以上、</a:t>
            </a:r>
            <a:r>
              <a:rPr kumimoji="0" lang="zh-CN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雅思</a:t>
            </a:r>
            <a:r>
              <a:rPr kumimoji="0" lang="en-US" altLang="zh-CN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(IELTS) 5</a:t>
            </a:r>
            <a:r>
              <a:rPr kumimoji="0" lang="en-US" altLang="zh-TW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.5</a:t>
            </a:r>
            <a:r>
              <a:rPr kumimoji="0" lang="zh-TW" altLang="en-US" sz="2000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以上</a:t>
            </a:r>
            <a:endParaRPr kumimoji="0" lang="en-US" altLang="zh-TW" sz="2000" b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形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7488" y="495460"/>
            <a:ext cx="3619500" cy="34699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32012" y="438122"/>
            <a:ext cx="340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申請辦法</a:t>
            </a: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4504656"/>
            <a:ext cx="1418167" cy="141816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4514850"/>
            <a:ext cx="12192000" cy="2343149"/>
          </a:xfrm>
          <a:prstGeom prst="rect">
            <a:avLst/>
          </a:prstGeom>
        </p:spPr>
      </p:pic>
      <p:pic>
        <p:nvPicPr>
          <p:cNvPr id="5" name="圖形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658" y="421985"/>
            <a:ext cx="3619500" cy="346991"/>
          </a:xfrm>
          <a:prstGeom prst="rect">
            <a:avLst/>
          </a:prstGeom>
        </p:spPr>
      </p:pic>
      <p:pic>
        <p:nvPicPr>
          <p:cNvPr id="6" name="圖形 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1112" y="4886323"/>
            <a:ext cx="9629775" cy="1609725"/>
          </a:xfrm>
          <a:prstGeom prst="rect">
            <a:avLst/>
          </a:prstGeom>
        </p:spPr>
      </p:pic>
      <p:pic>
        <p:nvPicPr>
          <p:cNvPr id="7" name="圖形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0137" y="4695817"/>
            <a:ext cx="9991725" cy="1971675"/>
          </a:xfrm>
          <a:prstGeom prst="rect">
            <a:avLst/>
          </a:prstGeom>
        </p:spPr>
      </p:pic>
      <p:pic>
        <p:nvPicPr>
          <p:cNvPr id="8" name="圖形 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38512" y="5691185"/>
            <a:ext cx="5514975" cy="152400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510595" y="4767260"/>
            <a:ext cx="8317790" cy="1847850"/>
            <a:chOff x="510595" y="4376739"/>
            <a:chExt cx="8317790" cy="1847850"/>
          </a:xfrm>
        </p:grpSpPr>
        <p:pic>
          <p:nvPicPr>
            <p:cNvPr id="9" name="圖形 8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10595" y="4448172"/>
              <a:ext cx="2543175" cy="1685925"/>
            </a:xfrm>
            <a:prstGeom prst="rect">
              <a:avLst/>
            </a:prstGeom>
          </p:spPr>
        </p:pic>
        <p:pic>
          <p:nvPicPr>
            <p:cNvPr id="10" name="圖形 9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47085" y="4376739"/>
              <a:ext cx="2781300" cy="1847850"/>
            </a:xfrm>
            <a:prstGeom prst="rect">
              <a:avLst/>
            </a:prstGeom>
          </p:spPr>
        </p:pic>
      </p:grpSp>
      <p:sp>
        <p:nvSpPr>
          <p:cNvPr id="11" name="文字方塊 9"/>
          <p:cNvSpPr txBox="1">
            <a:spLocks noChangeArrowheads="1"/>
          </p:cNvSpPr>
          <p:nvPr/>
        </p:nvSpPr>
        <p:spPr bwMode="auto">
          <a:xfrm>
            <a:off x="2105323" y="1213552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4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2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美國分校網站</a:t>
            </a:r>
            <a:r>
              <a:rPr kumimoji="0" lang="en-US" altLang="zh-TW" sz="2800" dirty="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kumimoji="0" lang="en-US" altLang="zh-TW" sz="2800" dirty="0">
                <a:solidFill>
                  <a:srgbClr val="C00000"/>
                </a:solidFill>
                <a:hlinkClick r:id="rId14"/>
              </a:rPr>
              <a:t>http://mcumi.mcu.edu.tw/</a:t>
            </a:r>
            <a:endParaRPr kumimoji="0" lang="en-US" altLang="zh-TW" sz="2800" dirty="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89596" y="2017478"/>
            <a:ext cx="7914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2800" dirty="0">
                <a:solidFill>
                  <a:srgbClr val="002060"/>
                </a:solidFill>
                <a:hlinkClick r:id="rId15"/>
              </a:rPr>
              <a:t>Facebook Group Name: </a:t>
            </a:r>
            <a:r>
              <a:rPr lang="en-US" altLang="zh-TW" sz="2800" dirty="0">
                <a:solidFill>
                  <a:srgbClr val="C00000"/>
                </a:solidFill>
                <a:hlinkClick r:id="rId15"/>
              </a:rPr>
              <a:t>MCUMI </a:t>
            </a:r>
            <a:r>
              <a:rPr lang="zh-TW" altLang="en-US" sz="28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15"/>
              </a:rPr>
              <a:t>銘傳大學美國分校</a:t>
            </a:r>
            <a:endParaRPr lang="zh-TW" altLang="en-US" sz="28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</a:rPr>
              <a:t>秘書 林志純 </a:t>
            </a:r>
            <a:r>
              <a:rPr lang="en-US" altLang="zh-TW" dirty="0">
                <a:solidFill>
                  <a:srgbClr val="0070C0"/>
                </a:solidFill>
              </a:rPr>
              <a:t>Miss Debby Lin </a:t>
            </a:r>
            <a:endParaRPr lang="en-US" altLang="zh-TW" dirty="0">
              <a:solidFill>
                <a:srgbClr val="0070C0"/>
              </a:solidFill>
            </a:endParaRPr>
          </a:p>
          <a:p>
            <a:pPr algn="ctr"/>
            <a:r>
              <a:rPr lang="en-US" altLang="zh-TW" dirty="0">
                <a:solidFill>
                  <a:srgbClr val="0070C0"/>
                </a:solidFill>
              </a:rPr>
              <a:t>Secretary of International College </a:t>
            </a:r>
            <a:endParaRPr lang="en-US" altLang="zh-TW" dirty="0">
              <a:solidFill>
                <a:srgbClr val="0070C0"/>
              </a:solidFill>
            </a:endParaRPr>
          </a:p>
          <a:p>
            <a:pPr algn="ctr"/>
            <a:r>
              <a:rPr lang="en-US" altLang="zh-TW" dirty="0">
                <a:solidFill>
                  <a:srgbClr val="0070C0"/>
                </a:solidFill>
              </a:rPr>
              <a:t>TEL: (02) 2882-4564 # 3298/ 2607 </a:t>
            </a:r>
            <a:endParaRPr lang="en-US" altLang="zh-TW" dirty="0">
              <a:solidFill>
                <a:srgbClr val="0070C0"/>
              </a:solidFill>
            </a:endParaRPr>
          </a:p>
          <a:p>
            <a:pPr algn="ctr"/>
            <a:r>
              <a:rPr lang="en-US" altLang="zh-TW" dirty="0">
                <a:solidFill>
                  <a:srgbClr val="0070C0"/>
                </a:solidFill>
              </a:rPr>
              <a:t>E-mail: debby@mail.mcu.edu.tw </a:t>
            </a:r>
            <a:endParaRPr lang="en-US" altLang="zh-TW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形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516" y="0"/>
            <a:ext cx="12213515" cy="3313355"/>
          </a:xfrm>
          <a:prstGeom prst="rect">
            <a:avLst/>
          </a:prstGeom>
        </p:spPr>
      </p:pic>
      <p:pic>
        <p:nvPicPr>
          <p:cNvPr id="17" name="圖形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658" y="728774"/>
            <a:ext cx="3619500" cy="34699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527125" y="2614432"/>
            <a:ext cx="7250655" cy="363543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13187" y="1804539"/>
            <a:ext cx="7390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spc="200" dirty="0">
                <a:solidFill>
                  <a:schemeClr val="bg1"/>
                </a:solidFill>
              </a:rPr>
              <a:t>Join us at MCUMI. Your New Future Begins </a:t>
            </a:r>
            <a:r>
              <a:rPr lang="zh-TW" altLang="en-US" sz="2000" spc="200" dirty="0">
                <a:solidFill>
                  <a:schemeClr val="bg1"/>
                </a:solidFill>
              </a:rPr>
              <a:t>Here</a:t>
            </a:r>
            <a:endParaRPr lang="zh-TW" altLang="en-US" sz="2400" spc="200" dirty="0">
              <a:solidFill>
                <a:schemeClr val="bg1"/>
              </a:solidFill>
            </a:endParaRPr>
          </a:p>
        </p:txBody>
      </p:sp>
      <p:pic>
        <p:nvPicPr>
          <p:cNvPr id="15" name="圖形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20288"/>
            <a:ext cx="12192000" cy="148469"/>
          </a:xfrm>
          <a:prstGeom prst="rect">
            <a:avLst/>
          </a:prstGeom>
        </p:spPr>
      </p:pic>
      <p:pic>
        <p:nvPicPr>
          <p:cNvPr id="18" name="圖形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437" y="5481306"/>
            <a:ext cx="2492636" cy="768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-657113" y="1150446"/>
            <a:ext cx="6857999" cy="4557107"/>
          </a:xfrm>
          <a:prstGeom prst="rect">
            <a:avLst/>
          </a:prstGeom>
        </p:spPr>
      </p:pic>
      <p:pic>
        <p:nvPicPr>
          <p:cNvPr id="12" name="圖形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0440" y="415018"/>
            <a:ext cx="7134225" cy="171450"/>
          </a:xfrm>
          <a:prstGeom prst="rect">
            <a:avLst/>
          </a:prstGeom>
        </p:spPr>
      </p:pic>
      <p:pic>
        <p:nvPicPr>
          <p:cNvPr id="13" name="圖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7290" y="2141780"/>
            <a:ext cx="4200525" cy="57150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6636774" y="1449282"/>
            <a:ext cx="384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銘傳大學美國校區緣由</a:t>
            </a:r>
            <a:endParaRPr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43772" y="2718925"/>
            <a:ext cx="62520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2010</a:t>
            </a:r>
            <a:r>
              <a:rPr lang="zh-CN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</a:t>
            </a:r>
            <a:r>
              <a:rPr lang="zh-CN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月，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取得</a:t>
            </a:r>
            <a:r>
              <a:rPr lang="zh-CN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</a:t>
            </a:r>
            <a:r>
              <a:rPr lang="en-US" altLang="zh-CN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MSCHE</a:t>
            </a:r>
            <a:r>
              <a:rPr lang="zh-CN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教育認證成為亞洲第一所美國認證大學</a:t>
            </a:r>
            <a:endParaRPr lang="en-US" altLang="zh-CN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2012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月，</a:t>
            </a:r>
            <a:r>
              <a:rPr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MSCHE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同意銘傳大學在美國密西根</a:t>
            </a:r>
            <a:r>
              <a:rPr lang="zh-TW" altLang="en-US" sz="2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州塞基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諾州立大學校園成立分校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提高各國學生赴銘傳大學就學意願，建立更完善的國際校園</a:t>
            </a:r>
            <a:endParaRPr lang="zh-TW" alt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5614"/>
            <a:ext cx="12192000" cy="56423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形 1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66595" y="1591665"/>
            <a:ext cx="8305744" cy="4890963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7298724" y="1968844"/>
            <a:ext cx="1228703" cy="844310"/>
            <a:chOff x="6923442" y="1721225"/>
            <a:chExt cx="1216807" cy="836555"/>
          </a:xfrm>
        </p:grpSpPr>
        <p:pic>
          <p:nvPicPr>
            <p:cNvPr id="18" name="圖形 17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23442" y="1721225"/>
              <a:ext cx="1216807" cy="836555"/>
            </a:xfrm>
            <a:prstGeom prst="rect">
              <a:avLst/>
            </a:prstGeom>
          </p:spPr>
        </p:pic>
        <p:sp>
          <p:nvSpPr>
            <p:cNvPr id="23" name="文字方塊 22"/>
            <p:cNvSpPr txBox="1"/>
            <p:nvPr/>
          </p:nvSpPr>
          <p:spPr>
            <a:xfrm>
              <a:off x="7040579" y="1796531"/>
              <a:ext cx="982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HERE</a:t>
              </a:r>
              <a:endParaRPr lang="zh-TW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806696" y="619761"/>
            <a:ext cx="374196" cy="332453"/>
          </a:xfrm>
          <a:prstGeom prst="rect">
            <a:avLst/>
          </a:prstGeom>
          <a:solidFill>
            <a:srgbClr val="C8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1366221" y="555154"/>
            <a:ext cx="448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銘傳大學美國校區地理位置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961794"/>
            <a:ext cx="7304314" cy="5304116"/>
          </a:xfrm>
          <a:prstGeom prst="rect">
            <a:avLst/>
          </a:prstGeom>
        </p:spPr>
      </p:pic>
      <p:pic>
        <p:nvPicPr>
          <p:cNvPr id="6" name="圖形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285" y="415018"/>
            <a:ext cx="7134225" cy="1714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304314" y="1417117"/>
            <a:ext cx="374196" cy="332453"/>
          </a:xfrm>
          <a:prstGeom prst="rect">
            <a:avLst/>
          </a:prstGeom>
          <a:solidFill>
            <a:srgbClr val="C8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884378" y="1352510"/>
            <a:ext cx="34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銘傳大學美國校區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7383346" y="2580219"/>
            <a:ext cx="462854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4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距離學校最近的機場是</a:t>
            </a:r>
            <a:br>
              <a:rPr kumimoji="0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0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MBS International Airport</a:t>
            </a:r>
            <a:r>
              <a:rPr kumimoji="0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</a:t>
            </a:r>
            <a:br>
              <a:rPr kumimoji="0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0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校區離機場只有</a:t>
            </a:r>
            <a:r>
              <a:rPr kumimoji="0" lang="en-US" altLang="zh-TW" sz="2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</a:t>
            </a:r>
            <a:r>
              <a:rPr kumimoji="0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分鐘的距離。</a:t>
            </a:r>
            <a:endParaRPr kumimoji="0"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kumimoji="0" lang="en-US" altLang="zh-TW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kumimoji="0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附近有</a:t>
            </a:r>
            <a:r>
              <a:rPr kumimoji="0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Walmart</a:t>
            </a:r>
            <a:r>
              <a:rPr kumimoji="0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kumimoji="0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Target</a:t>
            </a:r>
            <a:r>
              <a:rPr kumimoji="0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kumimoji="0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Fashion Square Mall</a:t>
            </a:r>
            <a:r>
              <a:rPr kumimoji="0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0"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…..</a:t>
            </a:r>
            <a:r>
              <a:rPr kumimoji="0"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等，生活機能方便。</a:t>
            </a:r>
            <a:endParaRPr kumimoji="0" lang="en-US" altLang="zh-TW" sz="20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kumimoji="0" lang="en-US" altLang="zh-TW" sz="18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zh-TW" sz="18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 dirty="0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527583"/>
            <a:ext cx="12193742" cy="337790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874394" y="5589355"/>
            <a:ext cx="446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塞</a:t>
            </a:r>
            <a:r>
              <a:rPr lang="zh-TW" altLang="en-US" sz="28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基</a:t>
            </a:r>
            <a:r>
              <a:rPr lang="zh-TW" alt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諾大學校園外草坪</a:t>
            </a:r>
            <a:endParaRPr lang="zh-TW" altLang="en-US" sz="2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21515" y="3980328"/>
            <a:ext cx="12192000" cy="287767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85309" y="2603352"/>
            <a:ext cx="3410174" cy="225910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390913" y="2603352"/>
            <a:ext cx="3410174" cy="225910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996517" y="2603352"/>
            <a:ext cx="3410174" cy="225910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19349" y="2729773"/>
            <a:ext cx="3142093" cy="200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24953" y="2729774"/>
            <a:ext cx="3142093" cy="201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121825" y="2729773"/>
            <a:ext cx="3159557" cy="200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形 1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6658" y="728774"/>
            <a:ext cx="3619500" cy="34699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804595" y="5306230"/>
            <a:ext cx="1371600" cy="369332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校區外觀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464232" y="5306230"/>
            <a:ext cx="1371600" cy="369332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校內會議室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088579" y="5306230"/>
            <a:ext cx="1371600" cy="369332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校園草坪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12311" y="687980"/>
            <a:ext cx="6479688" cy="28835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5999176" y="933287"/>
            <a:ext cx="2800223" cy="235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 bwMode="auto">
          <a:xfrm>
            <a:off x="9086264" y="933312"/>
            <a:ext cx="2800223" cy="235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05513" y="3155491"/>
            <a:ext cx="4965734" cy="331049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271247" y="4529822"/>
            <a:ext cx="374196" cy="332453"/>
          </a:xfrm>
          <a:prstGeom prst="rect">
            <a:avLst/>
          </a:prstGeom>
          <a:solidFill>
            <a:srgbClr val="C8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884561" y="4465217"/>
            <a:ext cx="34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美國校區宿舍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90895" y="3725080"/>
            <a:ext cx="1371600" cy="369332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房間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150532" y="3725080"/>
            <a:ext cx="1371600" cy="369332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廚房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35" y="0"/>
            <a:ext cx="12192000" cy="6858000"/>
          </a:xfrm>
          <a:prstGeom prst="rect">
            <a:avLst/>
          </a:prstGeom>
        </p:spPr>
      </p:pic>
      <p:pic>
        <p:nvPicPr>
          <p:cNvPr id="12" name="圖形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0440" y="415018"/>
            <a:ext cx="7134225" cy="1714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759" y="1707279"/>
            <a:ext cx="2604952" cy="39477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9198" y="1707280"/>
            <a:ext cx="5428304" cy="394775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268689" y="2692710"/>
            <a:ext cx="374196" cy="332453"/>
          </a:xfrm>
          <a:prstGeom prst="rect">
            <a:avLst/>
          </a:prstGeom>
          <a:solidFill>
            <a:srgbClr val="C8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8749722" y="2601731"/>
            <a:ext cx="34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美國校區宿舍</a:t>
            </a:r>
            <a:endParaRPr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05003" y="5846857"/>
            <a:ext cx="1371600" cy="369332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衛浴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724400" y="5846857"/>
            <a:ext cx="1371600" cy="369332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客廳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2623</Words>
  <Application>WPS 演示</Application>
  <PresentationFormat>寬螢幕</PresentationFormat>
  <Paragraphs>234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Microsoft JhengHei</vt:lpstr>
      <vt:lpstr>Bahnschrift SemiBold SemiConden</vt:lpstr>
      <vt:lpstr>Monotype Sorts</vt:lpstr>
      <vt:lpstr>Times New Roman</vt:lpstr>
      <vt:lpstr>標楷體</vt:lpstr>
      <vt:lpstr>微软雅黑</vt:lpstr>
      <vt:lpstr>Arial Unicode MS</vt:lpstr>
      <vt:lpstr>PMingLiU</vt:lpstr>
      <vt:lpstr>Segoe Print</vt:lpstr>
      <vt:lpstr>Calibri Light</vt:lpstr>
      <vt:lpstr>Calibri</vt:lpstr>
      <vt:lpstr>等线</vt:lpstr>
      <vt:lpstr>Lato</vt:lpstr>
      <vt:lpstr>Bahnschrift</vt:lpstr>
      <vt:lpstr>Wingdings</vt:lpstr>
      <vt:lpstr>Office 佈景主題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9501214</dc:creator>
  <cp:lastModifiedBy>Charles 'Miko' Webb</cp:lastModifiedBy>
  <cp:revision>112</cp:revision>
  <dcterms:created xsi:type="dcterms:W3CDTF">2018-10-16T06:12:00Z</dcterms:created>
  <dcterms:modified xsi:type="dcterms:W3CDTF">2019-02-15T12:05:16Z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2052-11.1.0.8415</vt:lpwstr>
  </property>
</Properties>
</file>