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2" r:id="rId2"/>
    <p:sldId id="351" r:id="rId3"/>
    <p:sldId id="261" r:id="rId4"/>
    <p:sldId id="287" r:id="rId5"/>
    <p:sldId id="271" r:id="rId6"/>
    <p:sldId id="307" r:id="rId7"/>
    <p:sldId id="294" r:id="rId8"/>
    <p:sldId id="303" r:id="rId9"/>
    <p:sldId id="308" r:id="rId10"/>
    <p:sldId id="295" r:id="rId11"/>
    <p:sldId id="328" r:id="rId12"/>
    <p:sldId id="330" r:id="rId13"/>
    <p:sldId id="331" r:id="rId14"/>
    <p:sldId id="332" r:id="rId15"/>
    <p:sldId id="333" r:id="rId16"/>
    <p:sldId id="335" r:id="rId17"/>
    <p:sldId id="336" r:id="rId18"/>
    <p:sldId id="275" r:id="rId19"/>
    <p:sldId id="280" r:id="rId20"/>
    <p:sldId id="309" r:id="rId21"/>
    <p:sldId id="296" r:id="rId22"/>
    <p:sldId id="355" r:id="rId23"/>
    <p:sldId id="312" r:id="rId24"/>
  </p:sldIdLst>
  <p:sldSz cx="9144000" cy="5143500" type="screen16x9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  <a:sym typeface="字魂27号-布丁体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  <a:sym typeface="字魂27号-布丁体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  <a:sym typeface="字魂27号-布丁体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  <a:sym typeface="字魂27号-布丁体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  <a:sym typeface="字魂27号-布丁体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  <a:sym typeface="字魂27号-布丁体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  <a:sym typeface="字魂27号-布丁体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  <a:sym typeface="字魂27号-布丁体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  <a:sym typeface="字魂27号-布丁体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494">
          <p15:clr>
            <a:srgbClr val="A4A3A4"/>
          </p15:clr>
        </p15:guide>
        <p15:guide id="2" pos="2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658" y="67"/>
      </p:cViewPr>
      <p:guideLst>
        <p:guide orient="horz" pos="1494"/>
        <p:guide pos="28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2023/4/29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anchor="t"/>
          <a:lstStyle/>
          <a:p>
            <a:pPr lvl="0" fontAlgn="base"/>
            <a:endParaRPr lang="zh-CN" altLang="en-US" sz="1200" strike="noStrike" noProof="1"/>
          </a:p>
        </p:txBody>
      </p:sp>
      <p:sp>
        <p:nvSpPr>
          <p:cNvPr id="2051" name="日期占位符 2"/>
          <p:cNvSpPr>
            <a:spLocks noGrp="1"/>
          </p:cNvSpPr>
          <p:nvPr>
            <p:ph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anchor="t"/>
          <a:lstStyle/>
          <a:p>
            <a:pPr lvl="0" algn="r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algn="r" fontAlgn="base"/>
              <a:t>2023/4/29</a:t>
            </a:fld>
            <a:endParaRPr lang="zh-CN" altLang="en-US" sz="1200" strike="noStrike" noProof="1"/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/>
          </p:cNvSpPr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0"/>
            <a:r>
              <a:rPr lang="zh-CN" altLang="en-US" dirty="0"/>
              <a:t>第二级</a:t>
            </a:r>
          </a:p>
          <a:p>
            <a:pPr lvl="2" indent="0"/>
            <a:r>
              <a:rPr lang="zh-CN" altLang="en-US" dirty="0"/>
              <a:t>第三级</a:t>
            </a:r>
          </a:p>
          <a:p>
            <a:pPr lvl="3" indent="0"/>
            <a:r>
              <a:rPr lang="zh-CN" altLang="en-US" dirty="0"/>
              <a:t>第四级</a:t>
            </a:r>
          </a:p>
          <a:p>
            <a:pPr lvl="4" indent="0"/>
            <a:r>
              <a:rPr lang="zh-CN" altLang="en-US" dirty="0"/>
              <a:t>第五级</a:t>
            </a:r>
          </a:p>
        </p:txBody>
      </p:sp>
      <p:sp>
        <p:nvSpPr>
          <p:cNvPr id="2054" name="页脚占位符 5"/>
          <p:cNvSpPr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anchor="b"/>
          <a:lstStyle/>
          <a:p>
            <a:pPr lvl="0" fontAlgn="base"/>
            <a:endParaRPr lang="zh-CN" altLang="en-US" sz="1200" strike="noStrike" noProof="1"/>
          </a:p>
        </p:txBody>
      </p:sp>
      <p:sp>
        <p:nvSpPr>
          <p:cNvPr id="2055" name="灯片编号占位符 6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anchor="b"/>
          <a:lstStyle/>
          <a:p>
            <a:pPr lvl="0"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algn="r" fontAlgn="base"/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0" eaLnBrk="0" fontAlgn="base" latinLnBrk="1" hangingPunct="0">
      <a:lnSpc>
        <a:spcPct val="100000"/>
      </a:lnSpc>
      <a:spcBef>
        <a:spcPct val="0"/>
      </a:spcBef>
      <a:spcAft>
        <a:spcPct val="0"/>
      </a:spcAft>
      <a:buNone/>
      <a:defRPr sz="1200" i="0" kern="1200" baseline="0">
        <a:solidFill>
          <a:schemeClr val="bg1"/>
        </a:solidFill>
      </a:defRPr>
    </a:lvl1pPr>
    <a:lvl2pPr marL="0" lvl="1" indent="0" algn="l" defTabSz="0" eaLnBrk="0" fontAlgn="base" latinLnBrk="1" hangingPunct="0">
      <a:lnSpc>
        <a:spcPct val="100000"/>
      </a:lnSpc>
      <a:spcBef>
        <a:spcPct val="0"/>
      </a:spcBef>
      <a:spcAft>
        <a:spcPct val="0"/>
      </a:spcAft>
      <a:buNone/>
      <a:defRPr sz="1200" i="0" kern="1200" baseline="0">
        <a:solidFill>
          <a:schemeClr val="bg1"/>
        </a:solidFill>
      </a:defRPr>
    </a:lvl2pPr>
    <a:lvl3pPr marL="0" lvl="2" indent="0" algn="l" defTabSz="0" eaLnBrk="0" fontAlgn="base" latinLnBrk="1" hangingPunct="0">
      <a:lnSpc>
        <a:spcPct val="100000"/>
      </a:lnSpc>
      <a:spcBef>
        <a:spcPct val="0"/>
      </a:spcBef>
      <a:spcAft>
        <a:spcPct val="0"/>
      </a:spcAft>
      <a:buNone/>
      <a:defRPr sz="1200" i="0" kern="1200" baseline="0">
        <a:solidFill>
          <a:schemeClr val="bg1"/>
        </a:solidFill>
      </a:defRPr>
    </a:lvl3pPr>
    <a:lvl4pPr marL="0" lvl="3" indent="0" algn="l" defTabSz="0" eaLnBrk="0" fontAlgn="base" latinLnBrk="1" hangingPunct="0">
      <a:lnSpc>
        <a:spcPct val="100000"/>
      </a:lnSpc>
      <a:spcBef>
        <a:spcPct val="0"/>
      </a:spcBef>
      <a:spcAft>
        <a:spcPct val="0"/>
      </a:spcAft>
      <a:buNone/>
      <a:defRPr sz="1200" i="0" kern="1200" baseline="0">
        <a:solidFill>
          <a:schemeClr val="bg1"/>
        </a:solidFill>
      </a:defRPr>
    </a:lvl4pPr>
    <a:lvl5pPr marL="0" lvl="4" indent="0" algn="l" defTabSz="0" eaLnBrk="0" fontAlgn="base" latinLnBrk="1" hangingPunct="0">
      <a:lnSpc>
        <a:spcPct val="100000"/>
      </a:lnSpc>
      <a:spcBef>
        <a:spcPct val="0"/>
      </a:spcBef>
      <a:spcAft>
        <a:spcPct val="0"/>
      </a:spcAft>
      <a:buNone/>
      <a:defRPr sz="1200" i="0" kern="1200" baseline="0">
        <a:solidFill>
          <a:schemeClr val="bg1"/>
        </a:solidFill>
      </a:defRPr>
    </a:lvl5pPr>
    <a:lvl6pPr marL="2286000" lvl="5" indent="0" algn="l" defTabSz="0" eaLnBrk="0" fontAlgn="base" latinLnBrk="1" hangingPunct="0">
      <a:lnSpc>
        <a:spcPct val="100000"/>
      </a:lnSpc>
      <a:spcBef>
        <a:spcPct val="0"/>
      </a:spcBef>
      <a:spcAft>
        <a:spcPct val="0"/>
      </a:spcAft>
      <a:buNone/>
      <a:defRPr sz="1200" i="0" kern="1200" baseline="0">
        <a:solidFill>
          <a:schemeClr val="bg1"/>
        </a:solidFill>
      </a:defRPr>
    </a:lvl6pPr>
    <a:lvl7pPr marL="2743200" lvl="6" indent="0" algn="l" defTabSz="0" eaLnBrk="0" fontAlgn="base" latinLnBrk="1" hangingPunct="0">
      <a:lnSpc>
        <a:spcPct val="100000"/>
      </a:lnSpc>
      <a:spcBef>
        <a:spcPct val="0"/>
      </a:spcBef>
      <a:spcAft>
        <a:spcPct val="0"/>
      </a:spcAft>
      <a:buNone/>
      <a:defRPr sz="1200" i="0" kern="1200" baseline="0">
        <a:solidFill>
          <a:schemeClr val="bg1"/>
        </a:solidFill>
      </a:defRPr>
    </a:lvl7pPr>
    <a:lvl8pPr marL="3200400" lvl="7" indent="0" algn="l" defTabSz="0" eaLnBrk="0" fontAlgn="base" latinLnBrk="1" hangingPunct="0">
      <a:lnSpc>
        <a:spcPct val="100000"/>
      </a:lnSpc>
      <a:spcBef>
        <a:spcPct val="0"/>
      </a:spcBef>
      <a:spcAft>
        <a:spcPct val="0"/>
      </a:spcAft>
      <a:buNone/>
      <a:defRPr sz="1200" i="0" kern="1200" baseline="0">
        <a:solidFill>
          <a:schemeClr val="bg1"/>
        </a:solidFill>
      </a:defRPr>
    </a:lvl8pPr>
    <a:lvl9pPr marL="3657600" lvl="8" indent="0" algn="l" defTabSz="0" eaLnBrk="0" fontAlgn="base" latinLnBrk="1" hangingPunct="0">
      <a:lnSpc>
        <a:spcPct val="100000"/>
      </a:lnSpc>
      <a:spcBef>
        <a:spcPct val="0"/>
      </a:spcBef>
      <a:spcAft>
        <a:spcPct val="0"/>
      </a:spcAft>
      <a:buNone/>
      <a:defRPr sz="1200" i="0" kern="1200" baseline="0">
        <a:solidFill>
          <a:schemeClr val="bg1"/>
        </a:solidFill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2023/4/29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2023/4/29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5293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2023/4/29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2023/4/29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2023/4/29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3940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3940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2023/4/29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2023/4/29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2023/4/29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2023/4/29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2023/4/29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2023/4/29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114300"/>
            <a:r>
              <a:rPr lang="zh-CN" altLang="en-US"/>
              <a:t>第二级</a:t>
            </a:r>
          </a:p>
          <a:p>
            <a:pPr lvl="2" indent="571500"/>
            <a:r>
              <a:rPr lang="zh-CN" altLang="en-US"/>
              <a:t>第三级</a:t>
            </a:r>
          </a:p>
          <a:p>
            <a:pPr lvl="3" indent="1028700"/>
            <a:r>
              <a:rPr lang="zh-CN" altLang="en-US"/>
              <a:t>第四级</a:t>
            </a:r>
          </a:p>
          <a:p>
            <a:pPr lvl="4" indent="1485900"/>
            <a:r>
              <a:rPr lang="zh-CN" altLang="en-US"/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>
              <a:defRPr sz="1200">
                <a:solidFill>
                  <a:srgbClr val="898989"/>
                </a:solidFill>
                <a:latin typeface="字魂27号-布丁体" charset="0"/>
              </a:defRPr>
            </a:lvl1pPr>
          </a:lstStyle>
          <a:p>
            <a:pPr lvl="0" fontAlgn="base"/>
            <a:fld id="{BB962C8B-B14F-4D97-AF65-F5344CB8AC3E}" type="datetime1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2023/4/29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ctr">
              <a:defRPr sz="1200">
                <a:solidFill>
                  <a:srgbClr val="898989"/>
                </a:solidFill>
                <a:latin typeface="字魂27号-布丁体" charset="0"/>
                <a:ea typeface="字魂27号-布丁体" charset="0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r">
              <a:defRPr sz="1200">
                <a:solidFill>
                  <a:srgbClr val="898989"/>
                </a:solidFill>
                <a:latin typeface="字魂27号-布丁体" charset="0"/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sldNum="0" hdr="0" ftr="0" dt="0"/>
  <p:txStyles>
    <p:titleStyle>
      <a:lvl1pPr marL="0" lvl="0" indent="0" algn="ctr" defTabSz="914400" eaLnBrk="0" fontAlgn="base" latinLnBrk="1" hangingPunct="0">
        <a:lnSpc>
          <a:spcPct val="100000"/>
        </a:lnSpc>
        <a:spcBef>
          <a:spcPct val="0"/>
        </a:spcBef>
        <a:spcAft>
          <a:spcPct val="0"/>
        </a:spcAft>
        <a:buNone/>
        <a:defRPr sz="300" b="1" i="1" u="none" kern="1200">
          <a:latin typeface="+mj-lt"/>
          <a:ea typeface="+mj-ea"/>
          <a:cs typeface="+mj-cs"/>
        </a:defRPr>
      </a:lvl1pPr>
    </p:titleStyle>
    <p:bodyStyle>
      <a:lvl1pPr marL="342900" lvl="0" indent="-342900" algn="l" defTabSz="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" b="1" i="1" u="none" kern="1200">
          <a:latin typeface="+mn-lt"/>
          <a:ea typeface="+mn-ea"/>
          <a:cs typeface="+mn-cs"/>
        </a:defRPr>
      </a:lvl1pPr>
      <a:lvl2pPr marL="342900" lvl="1" indent="457200" algn="l" defTabSz="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800" b="1" i="1" u="none" kern="1200">
          <a:latin typeface="Arial" panose="020B0604020202020204" pitchFamily="34" charset="0"/>
          <a:ea typeface="+mn-ea"/>
          <a:cs typeface="+mn-cs"/>
        </a:defRPr>
      </a:lvl2pPr>
      <a:lvl3pPr marL="342900" lvl="2" indent="914400" algn="l" defTabSz="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800" b="1" i="1" u="none" kern="1200">
          <a:latin typeface="Arial" panose="020B0604020202020204" pitchFamily="34" charset="0"/>
          <a:ea typeface="+mn-ea"/>
          <a:cs typeface="+mn-cs"/>
        </a:defRPr>
      </a:lvl3pPr>
      <a:lvl4pPr marL="342900" lvl="3" indent="1371600" algn="l" defTabSz="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SzTx/>
        <a:buFont typeface="Arial" panose="020B0604020202020204" pitchFamily="34" charset="0"/>
        <a:buChar char="•"/>
        <a:defRPr sz="28800" b="1" i="1" u="none" kern="1200"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342900" lvl="4" indent="1828800" algn="l" defTabSz="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SzTx/>
        <a:buFont typeface="Arial" panose="020B0604020202020204" pitchFamily="34" charset="0"/>
        <a:buChar char="•"/>
        <a:tabLst>
          <a:tab pos="1828800" algn="l"/>
          <a:tab pos="0" algn="l"/>
        </a:tabLst>
        <a:defRPr sz="28800" b="1" i="1" u="none" kern="1200"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514600" lvl="5" indent="-228600" algn="l" defTabSz="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SzTx/>
        <a:buFont typeface="Arial" panose="020B0604020202020204" pitchFamily="34" charset="0"/>
        <a:buChar char="•"/>
        <a:tabLst>
          <a:tab pos="1828800" algn="l"/>
          <a:tab pos="0" algn="l"/>
        </a:tabLst>
        <a:defRPr sz="28800" b="1" i="1" u="none" kern="1200">
          <a:latin typeface="Arial" panose="020B0604020202020204" pitchFamily="34" charset="0"/>
          <a:ea typeface="Arial" panose="020B0604020202020204" pitchFamily="34" charset="0"/>
          <a:cs typeface="+mn-cs"/>
        </a:defRPr>
      </a:lvl6pPr>
      <a:lvl7pPr marL="2971800" lvl="6" indent="-228600" algn="l" defTabSz="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SzTx/>
        <a:buFont typeface="Arial" panose="020B0604020202020204" pitchFamily="34" charset="0"/>
        <a:buChar char="•"/>
        <a:tabLst>
          <a:tab pos="1828800" algn="l"/>
          <a:tab pos="0" algn="l"/>
        </a:tabLst>
        <a:defRPr sz="28800" b="1" i="1" u="none" kern="1200">
          <a:latin typeface="Arial" panose="020B0604020202020204" pitchFamily="34" charset="0"/>
          <a:ea typeface="Arial" panose="020B0604020202020204" pitchFamily="34" charset="0"/>
          <a:cs typeface="+mn-cs"/>
        </a:defRPr>
      </a:lvl7pPr>
      <a:lvl8pPr marL="3429000" lvl="7" indent="-228600" algn="l" defTabSz="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SzTx/>
        <a:buFont typeface="Arial" panose="020B0604020202020204" pitchFamily="34" charset="0"/>
        <a:buChar char="•"/>
        <a:tabLst>
          <a:tab pos="1828800" algn="l"/>
          <a:tab pos="0" algn="l"/>
        </a:tabLst>
        <a:defRPr sz="28800" b="1" i="1" u="none" kern="1200">
          <a:latin typeface="Arial" panose="020B0604020202020204" pitchFamily="34" charset="0"/>
          <a:ea typeface="Arial" panose="020B0604020202020204" pitchFamily="34" charset="0"/>
          <a:cs typeface="+mn-cs"/>
        </a:defRPr>
      </a:lvl8pPr>
      <a:lvl9pPr marL="3886200" lvl="8" indent="-228600" algn="l" defTabSz="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SzTx/>
        <a:buFont typeface="Arial" panose="020B0604020202020204" pitchFamily="34" charset="0"/>
        <a:buChar char="•"/>
        <a:tabLst>
          <a:tab pos="1828800" algn="l"/>
          <a:tab pos="0" algn="l"/>
        </a:tabLst>
        <a:defRPr sz="28800" b="1" i="1" u="none" kern="1200">
          <a:latin typeface="Arial" panose="020B0604020202020204" pitchFamily="34" charset="0"/>
          <a:ea typeface="Arial" panose="020B0604020202020204" pitchFamily="34" charset="0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  <a:sym typeface="字魂27号-布丁体" charset="0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  <a:sym typeface="字魂27号-布丁体" charset="0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  <a:sym typeface="字魂27号-布丁体" charset="0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  <a:sym typeface="字魂27号-布丁体" charset="0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  <a:sym typeface="字魂27号-布丁体" charset="0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  <a:sym typeface="字魂27号-布丁体" charset="0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  <a:sym typeface="字魂27号-布丁体" charset="0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  <a:sym typeface="字魂27号-布丁体" charset="0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  <a:sym typeface="字魂27号-布丁体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&#21518;&#28010;(1).mp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2427288"/>
            <a:ext cx="2536825" cy="2236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TextBox 2563"/>
          <p:cNvSpPr/>
          <p:nvPr/>
        </p:nvSpPr>
        <p:spPr>
          <a:xfrm>
            <a:off x="1896745" y="1413510"/>
            <a:ext cx="549275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Arial Black" panose="020B0A04020102020204" charset="0"/>
                <a:ea typeface="微软雅黑" panose="020B0503020204020204" charset="-122"/>
              </a:rPr>
              <a:t>青春助力</a:t>
            </a:r>
          </a:p>
          <a:p>
            <a:r>
              <a:rPr lang="zh-CN" altLang="en-US" sz="6000" b="1" dirty="0">
                <a:solidFill>
                  <a:schemeClr val="bg1"/>
                </a:solidFill>
                <a:latin typeface="Arial Black" panose="020B0A04020102020204" charset="0"/>
                <a:ea typeface="微软雅黑" panose="020B0503020204020204" charset="-122"/>
              </a:rPr>
              <a:t>        反诈同行</a:t>
            </a:r>
          </a:p>
        </p:txBody>
      </p:sp>
      <p:pic>
        <p:nvPicPr>
          <p:cNvPr id="3077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1800000">
            <a:off x="8603523" y="3869975"/>
            <a:ext cx="457200" cy="455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Picture 2" descr="国徽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463" y="332105"/>
            <a:ext cx="720725" cy="730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191895" y="555625"/>
            <a:ext cx="33280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校园反诈防骗第一课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ldLvl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灯片编号占位符 1"/>
          <p:cNvSpPr/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  <a:ea typeface="宋体" panose="02010600030101010101" pitchFamily="2" charset="-122"/>
              </a:rPr>
              <a:pPr algn="r"/>
              <a:t>10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  <a:ea typeface="宋体" panose="02010600030101010101" pitchFamily="2" charset="-122"/>
            </a:endParaRPr>
          </a:p>
        </p:txBody>
      </p:sp>
      <p:pic>
        <p:nvPicPr>
          <p:cNvPr id="1843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825" y="484188"/>
            <a:ext cx="2767013" cy="2767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788" y="3363913"/>
            <a:ext cx="5842000" cy="661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225" y="1060450"/>
            <a:ext cx="1903413" cy="1903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9" name="文本框 40"/>
          <p:cNvSpPr/>
          <p:nvPr/>
        </p:nvSpPr>
        <p:spPr>
          <a:xfrm>
            <a:off x="2271713" y="3467100"/>
            <a:ext cx="46799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假客服夺命来电  宋钱花不幸中招</a:t>
            </a:r>
          </a:p>
        </p:txBody>
      </p:sp>
      <p:grpSp>
        <p:nvGrpSpPr>
          <p:cNvPr id="3" name="组合 11"/>
          <p:cNvGrpSpPr/>
          <p:nvPr/>
        </p:nvGrpSpPr>
        <p:grpSpPr>
          <a:xfrm>
            <a:off x="396875" y="339725"/>
            <a:ext cx="5884863" cy="730250"/>
            <a:chOff x="0" y="0"/>
            <a:chExt cx="5178886" cy="729845"/>
          </a:xfrm>
        </p:grpSpPr>
        <p:pic>
          <p:nvPicPr>
            <p:cNvPr id="4" name="Picture 2" descr="国徽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720079" cy="729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40" name="文本框 131"/>
            <p:cNvSpPr/>
            <p:nvPr/>
          </p:nvSpPr>
          <p:spPr>
            <a:xfrm>
              <a:off x="720842" y="176432"/>
              <a:ext cx="4458044" cy="3985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FFC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宋钱花的“诈”蛋人生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565525" y="2449830"/>
            <a:ext cx="3183255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r>
              <a:rPr lang="zh-CN" altLang="en-US" sz="4000" b="1" noProof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第三回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9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灯片编号占位符 1"/>
          <p:cNvSpPr/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  <a:ea typeface="宋体" panose="02010600030101010101" pitchFamily="2" charset="-122"/>
              </a:rPr>
              <a:pPr algn="r"/>
              <a:t>11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  <a:ea typeface="宋体" panose="02010600030101010101" pitchFamily="2" charset="-122"/>
            </a:endParaRPr>
          </a:p>
        </p:txBody>
      </p:sp>
      <p:grpSp>
        <p:nvGrpSpPr>
          <p:cNvPr id="19458" name="组合 11"/>
          <p:cNvGrpSpPr/>
          <p:nvPr/>
        </p:nvGrpSpPr>
        <p:grpSpPr>
          <a:xfrm>
            <a:off x="396875" y="339725"/>
            <a:ext cx="3455988" cy="730250"/>
            <a:chOff x="0" y="0"/>
            <a:chExt cx="3168352" cy="729845"/>
          </a:xfrm>
        </p:grpSpPr>
        <p:pic>
          <p:nvPicPr>
            <p:cNvPr id="19459" name="Picture 2" descr="国徽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20079" cy="729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0" name="文本框 131"/>
            <p:cNvSpPr/>
            <p:nvPr/>
          </p:nvSpPr>
          <p:spPr>
            <a:xfrm>
              <a:off x="720657" y="176115"/>
              <a:ext cx="2447695" cy="33794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第三回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9461" name="TextBox 24"/>
          <p:cNvSpPr/>
          <p:nvPr/>
        </p:nvSpPr>
        <p:spPr>
          <a:xfrm>
            <a:off x="2160588" y="587375"/>
            <a:ext cx="4321175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latin typeface="字魂27号-布丁体" charset="0"/>
                <a:ea typeface="宋体" panose="02010600030101010101" pitchFamily="2" charset="-122"/>
              </a:rPr>
              <a:t>假客服夺命来电  宋钱花不幸中招</a:t>
            </a:r>
          </a:p>
        </p:txBody>
      </p:sp>
      <p:grpSp>
        <p:nvGrpSpPr>
          <p:cNvPr id="19463" name="组合 26"/>
          <p:cNvGrpSpPr/>
          <p:nvPr/>
        </p:nvGrpSpPr>
        <p:grpSpPr>
          <a:xfrm>
            <a:off x="612775" y="1131888"/>
            <a:ext cx="8137525" cy="3455987"/>
            <a:chOff x="0" y="0"/>
            <a:chExt cx="7344816" cy="3672408"/>
          </a:xfrm>
        </p:grpSpPr>
        <p:sp>
          <p:nvSpPr>
            <p:cNvPr id="2" name="矩形 23"/>
            <p:cNvSpPr/>
            <p:nvPr/>
          </p:nvSpPr>
          <p:spPr>
            <a:xfrm>
              <a:off x="0" y="0"/>
              <a:ext cx="7344816" cy="3672408"/>
            </a:xfrm>
            <a:prstGeom prst="rect">
              <a:avLst/>
            </a:prstGeom>
            <a:noFill/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64" name="TextBox 25"/>
            <p:cNvSpPr/>
            <p:nvPr/>
          </p:nvSpPr>
          <p:spPr>
            <a:xfrm>
              <a:off x="123226" y="67477"/>
              <a:ext cx="7076012" cy="32732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    </a:t>
              </a:r>
              <a:r>
                <a:rPr lang="zh-CN" altLang="en-US" sz="18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遭遇了两次骗局，宋同学欲哭无泪！只好把手机修修继续用。</a:t>
              </a:r>
            </a:p>
            <a:p>
              <a:pPr algn="just">
                <a:lnSpc>
                  <a:spcPct val="120000"/>
                </a:lnSpc>
              </a:pPr>
              <a:r>
                <a:rPr lang="zh-CN" altLang="en-US" sz="18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    刚把手机修好，就接到了“天狗”</a:t>
              </a:r>
              <a:r>
                <a:rPr lang="zh-CN" altLang="en-US" sz="1800" b="1" dirty="0">
                  <a:solidFill>
                    <a:srgbClr val="FFC000"/>
                  </a:solidFill>
                  <a:latin typeface="字魂27号-布丁体" charset="0"/>
                  <a:ea typeface="宋体" panose="02010600030101010101" pitchFamily="2" charset="-122"/>
                </a:rPr>
                <a:t>客服的电话</a:t>
              </a:r>
              <a:r>
                <a:rPr lang="zh-CN" altLang="en-US" sz="18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，要知道，“天狗”可是全国著名的网购平台啊，宋同学丝毫没有怀疑。客服告诉她由于工作人员操作失误，给她</a:t>
              </a:r>
              <a:r>
                <a:rPr lang="zh-CN" altLang="en-US" sz="1800" b="1" dirty="0">
                  <a:solidFill>
                    <a:srgbClr val="FFC000"/>
                  </a:solidFill>
                  <a:latin typeface="字魂27号-布丁体" charset="0"/>
                  <a:ea typeface="宋体" panose="02010600030101010101" pitchFamily="2" charset="-122"/>
                </a:rPr>
                <a:t>开通了一个铂金会员</a:t>
              </a:r>
              <a:r>
                <a:rPr lang="zh-CN" altLang="en-US" sz="18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，每月会自动扣500元</a:t>
              </a:r>
              <a:r>
                <a:rPr lang="zh-CN" altLang="en-US" sz="1800" b="1" dirty="0">
                  <a:solidFill>
                    <a:srgbClr val="FFC000"/>
                  </a:solidFill>
                  <a:latin typeface="字魂27号-布丁体" charset="0"/>
                  <a:ea typeface="宋体" panose="02010600030101010101" pitchFamily="2" charset="-122"/>
                </a:rPr>
                <a:t>会员费</a:t>
              </a:r>
              <a:r>
                <a:rPr lang="zh-CN" altLang="en-US" sz="18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。</a:t>
              </a:r>
            </a:p>
            <a:p>
              <a:pPr algn="just">
                <a:lnSpc>
                  <a:spcPct val="120000"/>
                </a:lnSpc>
              </a:pPr>
              <a:r>
                <a:rPr lang="zh-CN" altLang="en-US" sz="18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    宋同学一听，魂都吓没了，钱都被骗光了，再每月扣500元，这不雪上加霜吗？她要求客服给</a:t>
              </a:r>
              <a:r>
                <a:rPr lang="zh-CN" altLang="en-US" sz="1800" b="1" dirty="0">
                  <a:solidFill>
                    <a:srgbClr val="FFC000"/>
                  </a:solidFill>
                  <a:latin typeface="字魂27号-布丁体" charset="0"/>
                  <a:ea typeface="宋体" panose="02010600030101010101" pitchFamily="2" charset="-122"/>
                </a:rPr>
                <a:t>取消这个会员资格</a:t>
              </a:r>
              <a:r>
                <a:rPr lang="zh-CN" altLang="en-US" sz="18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，客服帮她</a:t>
              </a:r>
              <a:r>
                <a:rPr lang="zh-CN" altLang="en-US" sz="1800" b="1" dirty="0">
                  <a:solidFill>
                    <a:srgbClr val="FFC000"/>
                  </a:solidFill>
                  <a:latin typeface="字魂27号-布丁体" charset="0"/>
                  <a:ea typeface="宋体" panose="02010600030101010101" pitchFamily="2" charset="-122"/>
                </a:rPr>
                <a:t>转接</a:t>
              </a:r>
              <a:r>
                <a:rPr lang="en-US" altLang="zh-CN" sz="1800" b="1" dirty="0">
                  <a:solidFill>
                    <a:srgbClr val="FFC000"/>
                  </a:solidFill>
                  <a:latin typeface="字魂27号-布丁体" charset="0"/>
                  <a:ea typeface="宋体" panose="02010600030101010101" pitchFamily="2" charset="-122"/>
                </a:rPr>
                <a:t>“</a:t>
              </a:r>
              <a:r>
                <a:rPr lang="zh-CN" altLang="en-US" sz="1800" b="1" dirty="0">
                  <a:solidFill>
                    <a:srgbClr val="FFC000"/>
                  </a:solidFill>
                  <a:latin typeface="字魂27号-布丁体" charset="0"/>
                  <a:ea typeface="宋体" panose="02010600030101010101" pitchFamily="2" charset="-122"/>
                </a:rPr>
                <a:t>银行客服</a:t>
              </a:r>
              <a:r>
                <a:rPr lang="en-US" altLang="zh-CN" sz="1800" b="1" dirty="0">
                  <a:solidFill>
                    <a:srgbClr val="FFC000"/>
                  </a:solidFill>
                  <a:latin typeface="字魂27号-布丁体" charset="0"/>
                  <a:ea typeface="宋体" panose="02010600030101010101" pitchFamily="2" charset="-122"/>
                </a:rPr>
                <a:t>”</a:t>
              </a:r>
              <a:r>
                <a:rPr lang="zh-CN" altLang="en-US" sz="18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。</a:t>
              </a:r>
            </a:p>
            <a:p>
              <a:pPr algn="just">
                <a:lnSpc>
                  <a:spcPct val="120000"/>
                </a:lnSpc>
              </a:pPr>
              <a:r>
                <a:rPr lang="zh-CN" altLang="en-US" sz="18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    在</a:t>
              </a:r>
              <a:r>
                <a:rPr lang="en-US" altLang="zh-CN" sz="18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“</a:t>
              </a:r>
              <a:r>
                <a:rPr lang="zh-CN" altLang="en-US" sz="18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银行客服</a:t>
              </a:r>
              <a:r>
                <a:rPr lang="en-US" altLang="zh-CN" sz="18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”</a:t>
              </a:r>
              <a:r>
                <a:rPr lang="zh-CN" altLang="en-US" sz="18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的指导下，宋同学报了银行卡号等个人资料，并把手机收到的</a:t>
              </a:r>
              <a:r>
                <a:rPr lang="zh-CN" altLang="en-US" sz="1800" b="1" dirty="0">
                  <a:solidFill>
                    <a:srgbClr val="FFC000"/>
                  </a:solidFill>
                  <a:latin typeface="字魂27号-布丁体" charset="0"/>
                  <a:ea typeface="宋体" panose="02010600030101010101" pitchFamily="2" charset="-122"/>
                </a:rPr>
                <a:t>验证码</a:t>
              </a:r>
              <a:r>
                <a:rPr lang="zh-CN" altLang="en-US" sz="18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告诉客服，这时手机收到短信：您的**卡上支出金额640元，卡上余额为0……</a:t>
              </a:r>
              <a:endParaRPr lang="zh-CN" altLang="en-US" sz="1800" b="1" dirty="0">
                <a:solidFill>
                  <a:schemeClr val="bg1"/>
                </a:solidFill>
                <a:latin typeface="字魂27号-布丁体" charset="0"/>
                <a:ea typeface="字魂27号-布丁体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灯片编号占位符 1"/>
          <p:cNvSpPr/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  <a:ea typeface="宋体" panose="02010600030101010101" pitchFamily="2" charset="-122"/>
              </a:rPr>
              <a:pPr algn="r"/>
              <a:t>12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  <a:ea typeface="宋体" panose="02010600030101010101" pitchFamily="2" charset="-122"/>
            </a:endParaRPr>
          </a:p>
        </p:txBody>
      </p:sp>
      <p:sp>
        <p:nvSpPr>
          <p:cNvPr id="21506" name="TextBox 8"/>
          <p:cNvSpPr/>
          <p:nvPr/>
        </p:nvSpPr>
        <p:spPr>
          <a:xfrm>
            <a:off x="827088" y="1276350"/>
            <a:ext cx="3889375" cy="706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警方提醒：</a:t>
            </a:r>
          </a:p>
        </p:txBody>
      </p:sp>
      <p:sp>
        <p:nvSpPr>
          <p:cNvPr id="21507" name="TextBox 5"/>
          <p:cNvSpPr/>
          <p:nvPr/>
        </p:nvSpPr>
        <p:spPr>
          <a:xfrm>
            <a:off x="2987675" y="1925955"/>
            <a:ext cx="4897438" cy="2651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客服来电别轻信，</a:t>
            </a:r>
            <a:endParaRPr lang="en-US" altLang="zh-CN" sz="3200" b="1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官方渠道去求证！</a:t>
            </a: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不点链接不扫码，</a:t>
            </a: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打死不给验证码！</a:t>
            </a:r>
          </a:p>
        </p:txBody>
      </p:sp>
      <p:grpSp>
        <p:nvGrpSpPr>
          <p:cNvPr id="21508" name="组合 11"/>
          <p:cNvGrpSpPr/>
          <p:nvPr/>
        </p:nvGrpSpPr>
        <p:grpSpPr>
          <a:xfrm>
            <a:off x="396875" y="339725"/>
            <a:ext cx="3756661" cy="730250"/>
            <a:chOff x="0" y="0"/>
            <a:chExt cx="3673488" cy="729845"/>
          </a:xfrm>
        </p:grpSpPr>
        <p:pic>
          <p:nvPicPr>
            <p:cNvPr id="21509" name="Picture 2" descr="国徽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20079" cy="729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10" name="文本框 131"/>
            <p:cNvSpPr/>
            <p:nvPr/>
          </p:nvSpPr>
          <p:spPr>
            <a:xfrm>
              <a:off x="720913" y="176432"/>
              <a:ext cx="2952575" cy="4601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解读：</a:t>
              </a:r>
              <a:r>
                <a:rPr lang="zh-CN" altLang="en-US" sz="2400" b="1" dirty="0">
                  <a:solidFill>
                    <a:srgbClr val="FFC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冒充客服诈骗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灯片编号占位符 1"/>
          <p:cNvSpPr/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  <a:ea typeface="宋体" panose="02010600030101010101" pitchFamily="2" charset="-122"/>
              </a:rPr>
              <a:pPr algn="r"/>
              <a:t>13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  <a:ea typeface="宋体" panose="02010600030101010101" pitchFamily="2" charset="-122"/>
            </a:endParaRPr>
          </a:p>
        </p:txBody>
      </p:sp>
      <p:pic>
        <p:nvPicPr>
          <p:cNvPr id="22531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363" y="484188"/>
            <a:ext cx="2767012" cy="2767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350" y="3365500"/>
            <a:ext cx="5759450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763" y="1063625"/>
            <a:ext cx="1903412" cy="1903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5" name="文本框 40"/>
          <p:cNvSpPr/>
          <p:nvPr/>
        </p:nvSpPr>
        <p:spPr>
          <a:xfrm>
            <a:off x="2257425" y="3435350"/>
            <a:ext cx="46037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山穷水尽中大奖  柳暗花明待何时</a:t>
            </a:r>
          </a:p>
        </p:txBody>
      </p:sp>
      <p:grpSp>
        <p:nvGrpSpPr>
          <p:cNvPr id="3" name="组合 11"/>
          <p:cNvGrpSpPr/>
          <p:nvPr/>
        </p:nvGrpSpPr>
        <p:grpSpPr>
          <a:xfrm>
            <a:off x="396875" y="339725"/>
            <a:ext cx="6156325" cy="730250"/>
            <a:chOff x="0" y="0"/>
            <a:chExt cx="5530215" cy="729845"/>
          </a:xfrm>
        </p:grpSpPr>
        <p:pic>
          <p:nvPicPr>
            <p:cNvPr id="4" name="Picture 2" descr="国徽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720079" cy="729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36" name="文本框 131"/>
            <p:cNvSpPr/>
            <p:nvPr/>
          </p:nvSpPr>
          <p:spPr>
            <a:xfrm>
              <a:off x="720936" y="176432"/>
              <a:ext cx="4809279" cy="3985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FFC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宋钱花的“诈”蛋人生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422015" y="2449830"/>
            <a:ext cx="2858135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r>
              <a:rPr lang="zh-CN" altLang="en-US" sz="4000" b="1" noProof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第四回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9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1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灯片编号占位符 1"/>
          <p:cNvSpPr/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  <a:ea typeface="宋体" panose="02010600030101010101" pitchFamily="2" charset="-122"/>
              </a:rPr>
              <a:pPr algn="r"/>
              <a:t>14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  <a:ea typeface="宋体" panose="02010600030101010101" pitchFamily="2" charset="-122"/>
            </a:endParaRPr>
          </a:p>
        </p:txBody>
      </p:sp>
      <p:pic>
        <p:nvPicPr>
          <p:cNvPr id="23554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925" y="2536825"/>
            <a:ext cx="2244725" cy="2306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TextBox 35"/>
          <p:cNvSpPr/>
          <p:nvPr/>
        </p:nvSpPr>
        <p:spPr>
          <a:xfrm>
            <a:off x="742950" y="1419225"/>
            <a:ext cx="6192520" cy="2491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    </a:t>
            </a:r>
            <a:r>
              <a:rPr lang="zh-CN" altLang="en-US" sz="20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如果没有坚韧不拔的优良品质，宋同学恐怕都活不过明天了！最后的一点生活费被骗光，宋同学内心受到一万点伤害，想到微信朋友圈吐吐槽顺便借个钱。点开微信的时候，发现前几天加的一个好友发来信息：</a:t>
            </a:r>
            <a:r>
              <a:rPr lang="zh-CN" altLang="en-US" sz="2000" b="1" dirty="0">
                <a:solidFill>
                  <a:srgbClr val="FFC000"/>
                </a:solidFill>
                <a:latin typeface="字魂27号-布丁体" charset="0"/>
                <a:ea typeface="宋体" panose="02010600030101010101" pitchFamily="2" charset="-122"/>
              </a:rPr>
              <a:t>恭喜你，中了我们店铺大奖！</a:t>
            </a:r>
            <a:r>
              <a:rPr lang="zh-CN" altLang="en-US" sz="20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真是“山穷水尽疑无路，柳暗花明又一村”啊！</a:t>
            </a:r>
            <a:endParaRPr lang="zh-CN" altLang="en-US" sz="2000" b="1" dirty="0">
              <a:solidFill>
                <a:schemeClr val="bg1"/>
              </a:solidFill>
              <a:latin typeface="字魂27号-布丁体" charset="0"/>
              <a:ea typeface="字魂27号-布丁体" charset="0"/>
            </a:endParaRPr>
          </a:p>
        </p:txBody>
      </p:sp>
      <p:grpSp>
        <p:nvGrpSpPr>
          <p:cNvPr id="2" name="组合 11"/>
          <p:cNvGrpSpPr/>
          <p:nvPr/>
        </p:nvGrpSpPr>
        <p:grpSpPr>
          <a:xfrm>
            <a:off x="395288" y="339725"/>
            <a:ext cx="7783195" cy="730250"/>
            <a:chOff x="0" y="0"/>
            <a:chExt cx="7782463" cy="729845"/>
          </a:xfrm>
        </p:grpSpPr>
        <p:pic>
          <p:nvPicPr>
            <p:cNvPr id="23558" name="Picture 2" descr="国徽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720079" cy="729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59" name="文本框 131"/>
            <p:cNvSpPr/>
            <p:nvPr/>
          </p:nvSpPr>
          <p:spPr>
            <a:xfrm>
              <a:off x="720657" y="176432"/>
              <a:ext cx="7061806" cy="4601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第四回 </a:t>
              </a:r>
              <a:r>
                <a:rPr lang="zh-CN" altLang="en-US" sz="2000" b="1" dirty="0">
                  <a:solidFill>
                    <a:srgbClr val="FFC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+mn-ea"/>
                </a:rPr>
                <a:t>山穷水尽中大奖  柳暗花明待何时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ldLvl="0"/>
      <p:bldP spid="23556" grpId="1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灯片编号占位符 1"/>
          <p:cNvSpPr/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  <a:ea typeface="宋体" panose="02010600030101010101" pitchFamily="2" charset="-122"/>
              </a:rPr>
              <a:pPr algn="r"/>
              <a:t>15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  <a:ea typeface="宋体" panose="02010600030101010101" pitchFamily="2" charset="-122"/>
            </a:endParaRPr>
          </a:p>
        </p:txBody>
      </p:sp>
      <p:pic>
        <p:nvPicPr>
          <p:cNvPr id="24578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925" y="2536825"/>
            <a:ext cx="2244725" cy="2306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0" name="TextBox 35"/>
          <p:cNvSpPr/>
          <p:nvPr/>
        </p:nvSpPr>
        <p:spPr>
          <a:xfrm>
            <a:off x="652780" y="1276350"/>
            <a:ext cx="6438900" cy="2491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    </a:t>
            </a:r>
            <a:r>
              <a:rPr lang="zh-CN" altLang="en-US" sz="20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对方告诉宋同学：只要微信转给她</a:t>
            </a:r>
            <a:r>
              <a:rPr lang="en-US" altLang="zh-CN" sz="20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200</a:t>
            </a:r>
            <a:r>
              <a:rPr lang="zh-CN" altLang="en-US" sz="20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元红包，就会</a:t>
            </a:r>
            <a:r>
              <a:rPr lang="zh-CN" altLang="en-US" sz="2000" b="1" dirty="0">
                <a:solidFill>
                  <a:srgbClr val="FFC000"/>
                </a:solidFill>
                <a:latin typeface="字魂27号-布丁体" charset="0"/>
                <a:ea typeface="宋体" panose="02010600030101010101" pitchFamily="2" charset="-122"/>
              </a:rPr>
              <a:t>五倍返还</a:t>
            </a:r>
            <a:r>
              <a:rPr lang="zh-CN" altLang="en-US" sz="20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，天下还有这么好的事？宋钱花毫不犹豫地发给人家</a:t>
            </a:r>
            <a:r>
              <a:rPr lang="en-US" altLang="zh-CN" sz="20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200</a:t>
            </a:r>
            <a:r>
              <a:rPr lang="zh-CN" altLang="en-US" sz="20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元红包。转完对方说她没有备注清楚，宋钱花按照对方要求又发了一次红包，对方还是说</a:t>
            </a:r>
            <a:r>
              <a:rPr lang="zh-CN" altLang="en-US" sz="2000" b="1" dirty="0">
                <a:solidFill>
                  <a:srgbClr val="FFC000"/>
                </a:solidFill>
                <a:latin typeface="字魂27号-布丁体" charset="0"/>
                <a:sym typeface="+mn-ea"/>
              </a:rPr>
              <a:t>备注</a:t>
            </a:r>
            <a:r>
              <a:rPr lang="zh-CN" altLang="en-US" sz="2000" b="1" dirty="0">
                <a:solidFill>
                  <a:srgbClr val="FFC000"/>
                </a:solidFill>
                <a:latin typeface="字魂27号-布丁体" charset="0"/>
                <a:ea typeface="宋体" panose="02010600030101010101" pitchFamily="2" charset="-122"/>
              </a:rPr>
              <a:t>不正确</a:t>
            </a:r>
            <a:r>
              <a:rPr lang="zh-CN" altLang="en-US" sz="20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。宋同学一次又一次给对方发红包，对方一次又一次找各种理由要她</a:t>
            </a:r>
            <a:r>
              <a:rPr lang="zh-CN" altLang="en-US" sz="2000" b="1" dirty="0">
                <a:solidFill>
                  <a:srgbClr val="FFC000"/>
                </a:solidFill>
                <a:latin typeface="字魂27号-布丁体" charset="0"/>
                <a:ea typeface="宋体" panose="02010600030101010101" pitchFamily="2" charset="-122"/>
              </a:rPr>
              <a:t>继续转钱</a:t>
            </a:r>
            <a:r>
              <a:rPr lang="zh-CN" altLang="en-US" sz="20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……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组合 11"/>
          <p:cNvGrpSpPr/>
          <p:nvPr/>
        </p:nvGrpSpPr>
        <p:grpSpPr>
          <a:xfrm>
            <a:off x="395288" y="339725"/>
            <a:ext cx="5980429" cy="1006475"/>
            <a:chOff x="0" y="0"/>
            <a:chExt cx="5979867" cy="1005917"/>
          </a:xfrm>
        </p:grpSpPr>
        <p:pic>
          <p:nvPicPr>
            <p:cNvPr id="24581" name="Picture 2" descr="国徽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720079" cy="729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2" name="文本框 131"/>
            <p:cNvSpPr/>
            <p:nvPr/>
          </p:nvSpPr>
          <p:spPr>
            <a:xfrm>
              <a:off x="720657" y="176432"/>
              <a:ext cx="5259210" cy="8294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第四回 </a:t>
              </a:r>
              <a:r>
                <a:rPr lang="zh-CN" altLang="en-US" sz="2000" b="1" dirty="0">
                  <a:solidFill>
                    <a:srgbClr val="FFC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+mn-ea"/>
                </a:rPr>
                <a:t>山穷水尽中大奖  柳暗花明待何时</a:t>
              </a:r>
              <a:endParaRPr lang="zh-CN" altLang="en-US" sz="24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endParaRPr>
            </a:p>
            <a:p>
              <a:endParaRPr lang="zh-CN" altLang="en-US" sz="24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ldLvl="0"/>
      <p:bldP spid="24580" grpId="1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灯片编号占位符 1"/>
          <p:cNvSpPr/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  <a:ea typeface="宋体" panose="02010600030101010101" pitchFamily="2" charset="-122"/>
              </a:rPr>
              <a:pPr algn="r"/>
              <a:t>16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  <a:ea typeface="宋体" panose="02010600030101010101" pitchFamily="2" charset="-122"/>
            </a:endParaRPr>
          </a:p>
        </p:txBody>
      </p:sp>
      <p:sp>
        <p:nvSpPr>
          <p:cNvPr id="26626" name="TextBox 8"/>
          <p:cNvSpPr/>
          <p:nvPr/>
        </p:nvSpPr>
        <p:spPr>
          <a:xfrm>
            <a:off x="827088" y="1276350"/>
            <a:ext cx="3889375" cy="706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警方提醒：</a:t>
            </a:r>
          </a:p>
        </p:txBody>
      </p:sp>
      <p:sp>
        <p:nvSpPr>
          <p:cNvPr id="26627" name="TextBox 5"/>
          <p:cNvSpPr/>
          <p:nvPr/>
        </p:nvSpPr>
        <p:spPr>
          <a:xfrm>
            <a:off x="2987675" y="2212975"/>
            <a:ext cx="4566285" cy="15316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天上不会掉馅饼，</a:t>
            </a:r>
            <a:endParaRPr lang="en-US" altLang="zh-CN" sz="3600" b="1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6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中奖返利都是骗！</a:t>
            </a:r>
          </a:p>
        </p:txBody>
      </p:sp>
      <p:grpSp>
        <p:nvGrpSpPr>
          <p:cNvPr id="26628" name="组合 11"/>
          <p:cNvGrpSpPr/>
          <p:nvPr/>
        </p:nvGrpSpPr>
        <p:grpSpPr>
          <a:xfrm>
            <a:off x="396875" y="339725"/>
            <a:ext cx="3240088" cy="730250"/>
            <a:chOff x="0" y="0"/>
            <a:chExt cx="3168352" cy="729845"/>
          </a:xfrm>
        </p:grpSpPr>
        <p:pic>
          <p:nvPicPr>
            <p:cNvPr id="26629" name="Picture 2" descr="国徽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20079" cy="729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30" name="文本框 131"/>
            <p:cNvSpPr/>
            <p:nvPr/>
          </p:nvSpPr>
          <p:spPr>
            <a:xfrm>
              <a:off x="720657" y="176115"/>
              <a:ext cx="2447695" cy="4601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解读：</a:t>
              </a:r>
              <a:r>
                <a:rPr lang="zh-CN" altLang="en-US" sz="2400" b="1" dirty="0">
                  <a:solidFill>
                    <a:srgbClr val="FFC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中奖诈骗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灯片编号占位符 1"/>
          <p:cNvSpPr/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  <a:ea typeface="宋体" panose="02010600030101010101" pitchFamily="2" charset="-122"/>
              </a:rPr>
              <a:pPr algn="r"/>
              <a:t>17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  <a:ea typeface="宋体" panose="02010600030101010101" pitchFamily="2" charset="-122"/>
            </a:endParaRPr>
          </a:p>
        </p:txBody>
      </p:sp>
      <p:pic>
        <p:nvPicPr>
          <p:cNvPr id="27651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038" y="484188"/>
            <a:ext cx="2767012" cy="2767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975" y="3348038"/>
            <a:ext cx="5616575" cy="58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438" y="1063625"/>
            <a:ext cx="1903412" cy="1903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5" name="文本框 40"/>
          <p:cNvSpPr/>
          <p:nvPr/>
        </p:nvSpPr>
        <p:spPr>
          <a:xfrm>
            <a:off x="2617788" y="3436938"/>
            <a:ext cx="4691062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疑人生沉迷网络  没头脑未完待续</a:t>
            </a:r>
          </a:p>
        </p:txBody>
      </p:sp>
      <p:grpSp>
        <p:nvGrpSpPr>
          <p:cNvPr id="3" name="组合 11"/>
          <p:cNvGrpSpPr/>
          <p:nvPr/>
        </p:nvGrpSpPr>
        <p:grpSpPr>
          <a:xfrm>
            <a:off x="388938" y="307975"/>
            <a:ext cx="7310437" cy="730250"/>
            <a:chOff x="0" y="0"/>
            <a:chExt cx="6565989" cy="729845"/>
          </a:xfrm>
        </p:grpSpPr>
        <p:pic>
          <p:nvPicPr>
            <p:cNvPr id="4" name="Picture 2" descr="国徽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720079" cy="729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56" name="文本框 131"/>
            <p:cNvSpPr/>
            <p:nvPr/>
          </p:nvSpPr>
          <p:spPr>
            <a:xfrm>
              <a:off x="720936" y="176432"/>
              <a:ext cx="5845053" cy="3985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FFC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宋钱花的“诈”蛋人生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996055" y="2378075"/>
            <a:ext cx="2976245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  <a:r>
              <a:rPr lang="zh-CN" altLang="en-US" sz="4000" b="1" noProof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第五回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9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1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灯片编号占位符 1"/>
          <p:cNvSpPr/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  <a:ea typeface="宋体" panose="02010600030101010101" pitchFamily="2" charset="-122"/>
              </a:rPr>
              <a:pPr algn="r"/>
              <a:t>18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  <a:ea typeface="宋体" panose="02010600030101010101" pitchFamily="2" charset="-122"/>
            </a:endParaRPr>
          </a:p>
        </p:txBody>
      </p:sp>
      <p:sp>
        <p:nvSpPr>
          <p:cNvPr id="28674" name="六边形 3"/>
          <p:cNvSpPr/>
          <p:nvPr/>
        </p:nvSpPr>
        <p:spPr>
          <a:xfrm rot="-5400000">
            <a:off x="6516688" y="771525"/>
            <a:ext cx="854075" cy="711200"/>
          </a:xfrm>
          <a:prstGeom prst="hexagon">
            <a:avLst>
              <a:gd name="adj" fmla="val 24996"/>
              <a:gd name="vf" fmla="val 115470"/>
            </a:avLst>
          </a:prstGeom>
          <a:noFill/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5" name="六边形 5"/>
          <p:cNvSpPr/>
          <p:nvPr/>
        </p:nvSpPr>
        <p:spPr>
          <a:xfrm rot="-5400000">
            <a:off x="3492500" y="3795713"/>
            <a:ext cx="854075" cy="711200"/>
          </a:xfrm>
          <a:prstGeom prst="hexagon">
            <a:avLst>
              <a:gd name="adj" fmla="val 24996"/>
              <a:gd name="vf" fmla="val 115470"/>
            </a:avLst>
          </a:prstGeom>
          <a:noFill/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6" name="六边形 6"/>
          <p:cNvSpPr/>
          <p:nvPr/>
        </p:nvSpPr>
        <p:spPr>
          <a:xfrm rot="-5400000">
            <a:off x="4778375" y="3795713"/>
            <a:ext cx="854075" cy="711200"/>
          </a:xfrm>
          <a:prstGeom prst="hexagon">
            <a:avLst>
              <a:gd name="adj" fmla="val 24996"/>
              <a:gd name="vf" fmla="val 115470"/>
            </a:avLst>
          </a:prstGeom>
          <a:noFill/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9" name="矩形 16"/>
          <p:cNvSpPr/>
          <p:nvPr/>
        </p:nvSpPr>
        <p:spPr>
          <a:xfrm>
            <a:off x="461010" y="1348105"/>
            <a:ext cx="2654300" cy="27070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</a:t>
            </a:r>
            <a:r>
              <a:rPr lang="zh-CN" altLang="en-US" sz="1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经历了这么多，宋同学开始怀疑人生，借网络游戏消愁。</a:t>
            </a:r>
            <a:r>
              <a:rPr lang="zh-CN" altLang="en-US" sz="1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她的“梦幻西游”账号等级略高，她觉得可以出手买个好价钱，便在游戏公屏、交易猫、</a:t>
            </a:r>
            <a:r>
              <a:rPr lang="en-US" altLang="zh-CN" sz="1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YY</a:t>
            </a:r>
            <a:r>
              <a:rPr lang="zh-CN" altLang="en-US" sz="1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上表示要</a:t>
            </a:r>
            <a:r>
              <a:rPr lang="zh-CN" altLang="en-US" sz="1900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出售游戏账号。</a:t>
            </a:r>
            <a:endParaRPr lang="en-US" altLang="zh-CN" sz="18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just"/>
            <a:endParaRPr lang="en-US" altLang="zh-CN" sz="18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680" name="矩形 16"/>
          <p:cNvSpPr/>
          <p:nvPr/>
        </p:nvSpPr>
        <p:spPr>
          <a:xfrm>
            <a:off x="6675120" y="1514475"/>
            <a:ext cx="2144395" cy="21380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en-US" altLang="zh-CN" sz="1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  </a:t>
            </a:r>
            <a:r>
              <a:rPr lang="zh-CN" altLang="en-US" sz="1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有网友看到消息后，表示愿意以</a:t>
            </a:r>
            <a:r>
              <a:rPr lang="en-US" altLang="zh-CN" sz="1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r>
              <a:rPr lang="zh-CN" altLang="en-US" sz="1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万元的价钱购买宋钱花的账号，但是安全起见，要宋同学先支付</a:t>
            </a:r>
            <a:r>
              <a:rPr lang="en-US" altLang="zh-CN" sz="1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500</a:t>
            </a:r>
            <a:r>
              <a:rPr lang="zh-CN" altLang="en-US" sz="1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元的</a:t>
            </a:r>
            <a:r>
              <a:rPr lang="zh-CN" altLang="en-US" sz="1900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保证金</a:t>
            </a:r>
            <a:r>
              <a:rPr lang="zh-CN" altLang="en-US" sz="1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。</a:t>
            </a:r>
            <a:endParaRPr lang="en-US" altLang="zh-CN" sz="19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" name="图片 107"/>
          <p:cNvPicPr>
            <a:picLocks noChangeAspect="1"/>
          </p:cNvPicPr>
          <p:nvPr/>
        </p:nvPicPr>
        <p:blipFill>
          <a:blip r:embed="rId2"/>
          <a:srcRect l="53937" t="1613" r="4062" b="56322"/>
          <a:stretch>
            <a:fillRect/>
          </a:stretch>
        </p:blipFill>
        <p:spPr>
          <a:xfrm>
            <a:off x="6675438" y="785813"/>
            <a:ext cx="560387" cy="56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1" name="图片 109"/>
          <p:cNvPicPr>
            <a:picLocks noChangeAspect="1"/>
          </p:cNvPicPr>
          <p:nvPr/>
        </p:nvPicPr>
        <p:blipFill>
          <a:blip r:embed="rId3"/>
          <a:srcRect l="51523" t="45238" r="7480" b="7587"/>
          <a:stretch>
            <a:fillRect/>
          </a:stretch>
        </p:blipFill>
        <p:spPr>
          <a:xfrm>
            <a:off x="4916488" y="3824288"/>
            <a:ext cx="547687" cy="62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2" name="图片 111"/>
          <p:cNvPicPr>
            <a:picLocks noChangeAspect="1"/>
          </p:cNvPicPr>
          <p:nvPr/>
        </p:nvPicPr>
        <p:blipFill>
          <a:blip r:embed="rId4"/>
          <a:srcRect l="12415" t="50000" r="45586" b="7935"/>
          <a:stretch>
            <a:fillRect/>
          </a:stretch>
        </p:blipFill>
        <p:spPr>
          <a:xfrm>
            <a:off x="3714750" y="3897313"/>
            <a:ext cx="482600" cy="484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4" name="图片 18" descr="timg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4850" y="1348423"/>
            <a:ext cx="3209925" cy="23034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11"/>
          <p:cNvGrpSpPr/>
          <p:nvPr/>
        </p:nvGrpSpPr>
        <p:grpSpPr>
          <a:xfrm>
            <a:off x="395288" y="339725"/>
            <a:ext cx="6840219" cy="760095"/>
            <a:chOff x="0" y="0"/>
            <a:chExt cx="6839576" cy="759673"/>
          </a:xfrm>
        </p:grpSpPr>
        <p:pic>
          <p:nvPicPr>
            <p:cNvPr id="28685" name="Picture 2" descr="国徽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720079" cy="729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86" name="文本框 131"/>
            <p:cNvSpPr/>
            <p:nvPr/>
          </p:nvSpPr>
          <p:spPr>
            <a:xfrm>
              <a:off x="720657" y="176432"/>
              <a:ext cx="6118919" cy="5832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 第五回 </a:t>
              </a:r>
              <a:r>
                <a:rPr lang="zh-CN" altLang="en-US" sz="2000" dirty="0">
                  <a:solidFill>
                    <a:srgbClr val="FFC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+mn-ea"/>
                </a:rPr>
                <a:t>疑人生沉迷网络  没头脑未完待续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>
                                      <p:cBhvr>
                                        <p:cTn id="9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>
                                      <p:cBhvr>
                                        <p:cTn id="23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bldLvl="0"/>
      <p:bldP spid="28680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灯片编号占位符 1"/>
          <p:cNvSpPr/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  <a:ea typeface="宋体" panose="02010600030101010101" pitchFamily="2" charset="-122"/>
              </a:rPr>
              <a:pPr algn="r"/>
              <a:t>19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  <a:ea typeface="宋体" panose="02010600030101010101" pitchFamily="2" charset="-122"/>
            </a:endParaRPr>
          </a:p>
        </p:txBody>
      </p:sp>
      <p:sp>
        <p:nvSpPr>
          <p:cNvPr id="29698" name="六边形 42"/>
          <p:cNvSpPr/>
          <p:nvPr/>
        </p:nvSpPr>
        <p:spPr>
          <a:xfrm>
            <a:off x="955675" y="1812925"/>
            <a:ext cx="647700" cy="614363"/>
          </a:xfrm>
          <a:prstGeom prst="hexagon">
            <a:avLst>
              <a:gd name="adj" fmla="val 25005"/>
              <a:gd name="vf" fmla="val 115470"/>
            </a:avLst>
          </a:prstGeom>
          <a:noFill/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字魂27号-布丁体" charset="0"/>
              <a:ea typeface="字魂27号-布丁体" charset="0"/>
            </a:endParaRPr>
          </a:p>
        </p:txBody>
      </p:sp>
      <p:sp>
        <p:nvSpPr>
          <p:cNvPr id="29699" name="六边形 13"/>
          <p:cNvSpPr/>
          <p:nvPr/>
        </p:nvSpPr>
        <p:spPr>
          <a:xfrm>
            <a:off x="2422525" y="1004888"/>
            <a:ext cx="698500" cy="649287"/>
          </a:xfrm>
          <a:prstGeom prst="hexagon">
            <a:avLst>
              <a:gd name="adj" fmla="val 24977"/>
              <a:gd name="vf" fmla="val 115470"/>
            </a:avLst>
          </a:prstGeom>
          <a:noFill/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字魂27号-布丁体" charset="0"/>
              <a:ea typeface="字魂27号-布丁体" charset="0"/>
            </a:endParaRPr>
          </a:p>
        </p:txBody>
      </p:sp>
      <p:sp>
        <p:nvSpPr>
          <p:cNvPr id="29700" name="六边形 14"/>
          <p:cNvSpPr/>
          <p:nvPr/>
        </p:nvSpPr>
        <p:spPr>
          <a:xfrm>
            <a:off x="3808413" y="542925"/>
            <a:ext cx="547687" cy="503238"/>
          </a:xfrm>
          <a:prstGeom prst="hexagon">
            <a:avLst>
              <a:gd name="adj" fmla="val 25021"/>
              <a:gd name="vf" fmla="val 115470"/>
            </a:avLst>
          </a:prstGeom>
          <a:noFill/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字魂27号-布丁体" charset="0"/>
              <a:ea typeface="字魂27号-布丁体" charset="0"/>
            </a:endParaRPr>
          </a:p>
        </p:txBody>
      </p:sp>
      <p:sp>
        <p:nvSpPr>
          <p:cNvPr id="29701" name="六边形 15"/>
          <p:cNvSpPr/>
          <p:nvPr/>
        </p:nvSpPr>
        <p:spPr>
          <a:xfrm>
            <a:off x="6684963" y="887413"/>
            <a:ext cx="579437" cy="590550"/>
          </a:xfrm>
          <a:prstGeom prst="hexagon">
            <a:avLst>
              <a:gd name="adj" fmla="val 24995"/>
              <a:gd name="vf" fmla="val 115470"/>
            </a:avLst>
          </a:prstGeom>
          <a:noFill/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字魂27号-布丁体" charset="0"/>
              <a:ea typeface="字魂27号-布丁体" charset="0"/>
            </a:endParaRPr>
          </a:p>
        </p:txBody>
      </p:sp>
      <p:sp>
        <p:nvSpPr>
          <p:cNvPr id="29702" name="六边形 16"/>
          <p:cNvSpPr/>
          <p:nvPr/>
        </p:nvSpPr>
        <p:spPr>
          <a:xfrm>
            <a:off x="776288" y="1216025"/>
            <a:ext cx="160337" cy="150813"/>
          </a:xfrm>
          <a:prstGeom prst="hexagon">
            <a:avLst>
              <a:gd name="adj" fmla="val 25096"/>
              <a:gd name="vf" fmla="val 115470"/>
            </a:avLst>
          </a:prstGeom>
          <a:pattFill prst="ltUpDiag">
            <a:fgClr>
              <a:schemeClr val="bg1"/>
            </a:fgClr>
            <a:bgClr>
              <a:srgbClr val="BFBFBF"/>
            </a:bgClr>
          </a:patt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字魂27号-布丁体" charset="0"/>
              <a:ea typeface="字魂27号-布丁体" charset="0"/>
            </a:endParaRPr>
          </a:p>
        </p:txBody>
      </p:sp>
      <p:sp>
        <p:nvSpPr>
          <p:cNvPr id="29703" name="六边形 17"/>
          <p:cNvSpPr/>
          <p:nvPr/>
        </p:nvSpPr>
        <p:spPr>
          <a:xfrm>
            <a:off x="2101850" y="1357313"/>
            <a:ext cx="127000" cy="136525"/>
          </a:xfrm>
          <a:prstGeom prst="hexagon">
            <a:avLst>
              <a:gd name="adj" fmla="val 24995"/>
              <a:gd name="vf" fmla="val 115470"/>
            </a:avLst>
          </a:prstGeom>
          <a:pattFill prst="ltUpDiag">
            <a:fgClr>
              <a:schemeClr val="bg1"/>
            </a:fgClr>
            <a:bgClr>
              <a:srgbClr val="BFBFBF"/>
            </a:bgClr>
          </a:patt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字魂27号-布丁体" charset="0"/>
              <a:ea typeface="字魂27号-布丁体" charset="0"/>
            </a:endParaRPr>
          </a:p>
        </p:txBody>
      </p:sp>
      <p:sp>
        <p:nvSpPr>
          <p:cNvPr id="29704" name="六边形 18"/>
          <p:cNvSpPr/>
          <p:nvPr/>
        </p:nvSpPr>
        <p:spPr>
          <a:xfrm>
            <a:off x="3348038" y="1635125"/>
            <a:ext cx="161925" cy="150813"/>
          </a:xfrm>
          <a:prstGeom prst="hexagon">
            <a:avLst>
              <a:gd name="adj" fmla="val 25047"/>
              <a:gd name="vf" fmla="val 115470"/>
            </a:avLst>
          </a:prstGeom>
          <a:pattFill prst="ltUpDiag">
            <a:fgClr>
              <a:schemeClr val="bg1"/>
            </a:fgClr>
            <a:bgClr>
              <a:srgbClr val="BFBFBF"/>
            </a:bgClr>
          </a:patt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字魂27号-布丁体" charset="0"/>
              <a:ea typeface="字魂27号-布丁体" charset="0"/>
            </a:endParaRPr>
          </a:p>
        </p:txBody>
      </p:sp>
      <p:sp>
        <p:nvSpPr>
          <p:cNvPr id="29705" name="六边形 19"/>
          <p:cNvSpPr/>
          <p:nvPr/>
        </p:nvSpPr>
        <p:spPr>
          <a:xfrm>
            <a:off x="5407025" y="1147763"/>
            <a:ext cx="80963" cy="88900"/>
          </a:xfrm>
          <a:prstGeom prst="hexagon">
            <a:avLst>
              <a:gd name="adj" fmla="val 25028"/>
              <a:gd name="vf" fmla="val 115470"/>
            </a:avLst>
          </a:prstGeom>
          <a:pattFill prst="ltUpDiag">
            <a:fgClr>
              <a:schemeClr val="bg1"/>
            </a:fgClr>
            <a:bgClr>
              <a:srgbClr val="BFBFBF"/>
            </a:bgClr>
          </a:patt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字魂27号-布丁体" charset="0"/>
              <a:ea typeface="字魂27号-布丁体" charset="0"/>
            </a:endParaRPr>
          </a:p>
        </p:txBody>
      </p:sp>
      <p:sp>
        <p:nvSpPr>
          <p:cNvPr id="29706" name="六边形 20"/>
          <p:cNvSpPr/>
          <p:nvPr/>
        </p:nvSpPr>
        <p:spPr>
          <a:xfrm>
            <a:off x="4672013" y="974725"/>
            <a:ext cx="153987" cy="142875"/>
          </a:xfrm>
          <a:prstGeom prst="hexagon">
            <a:avLst>
              <a:gd name="adj" fmla="val 25037"/>
              <a:gd name="vf" fmla="val 115470"/>
            </a:avLst>
          </a:prstGeom>
          <a:pattFill prst="ltUpDiag">
            <a:fgClr>
              <a:schemeClr val="bg1"/>
            </a:fgClr>
            <a:bgClr>
              <a:srgbClr val="BFBFBF"/>
            </a:bgClr>
          </a:patt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字魂27号-布丁体" charset="0"/>
              <a:ea typeface="字魂27号-布丁体" charset="0"/>
            </a:endParaRPr>
          </a:p>
        </p:txBody>
      </p:sp>
      <p:sp>
        <p:nvSpPr>
          <p:cNvPr id="29707" name="六边形 21"/>
          <p:cNvSpPr/>
          <p:nvPr/>
        </p:nvSpPr>
        <p:spPr>
          <a:xfrm>
            <a:off x="1968500" y="828675"/>
            <a:ext cx="63500" cy="58738"/>
          </a:xfrm>
          <a:prstGeom prst="hexagon">
            <a:avLst>
              <a:gd name="adj" fmla="val 25034"/>
              <a:gd name="vf" fmla="val 115470"/>
            </a:avLst>
          </a:prstGeom>
          <a:pattFill prst="ltUpDiag">
            <a:fgClr>
              <a:schemeClr val="bg1"/>
            </a:fgClr>
            <a:bgClr>
              <a:srgbClr val="BFBFBF"/>
            </a:bgClr>
          </a:patt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字魂27号-布丁体" charset="0"/>
              <a:ea typeface="字魂27号-布丁体" charset="0"/>
            </a:endParaRPr>
          </a:p>
        </p:txBody>
      </p:sp>
      <p:sp>
        <p:nvSpPr>
          <p:cNvPr id="29708" name="六边形 22"/>
          <p:cNvSpPr/>
          <p:nvPr/>
        </p:nvSpPr>
        <p:spPr>
          <a:xfrm>
            <a:off x="3065463" y="1363663"/>
            <a:ext cx="55562" cy="60325"/>
          </a:xfrm>
          <a:prstGeom prst="hexagon">
            <a:avLst>
              <a:gd name="adj" fmla="val 25032"/>
              <a:gd name="vf" fmla="val 115470"/>
            </a:avLst>
          </a:prstGeom>
          <a:pattFill prst="ltUpDiag">
            <a:fgClr>
              <a:schemeClr val="bg1"/>
            </a:fgClr>
            <a:bgClr>
              <a:srgbClr val="BFBFBF"/>
            </a:bgClr>
          </a:patt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字魂27号-布丁体" charset="0"/>
              <a:ea typeface="字魂27号-布丁体" charset="0"/>
            </a:endParaRPr>
          </a:p>
        </p:txBody>
      </p:sp>
      <p:sp>
        <p:nvSpPr>
          <p:cNvPr id="29709" name="六边形 23"/>
          <p:cNvSpPr/>
          <p:nvPr/>
        </p:nvSpPr>
        <p:spPr>
          <a:xfrm>
            <a:off x="5162550" y="1376363"/>
            <a:ext cx="58738" cy="63500"/>
          </a:xfrm>
          <a:prstGeom prst="hexagon">
            <a:avLst>
              <a:gd name="adj" fmla="val 25028"/>
              <a:gd name="vf" fmla="val 115470"/>
            </a:avLst>
          </a:prstGeom>
          <a:pattFill prst="ltUpDiag">
            <a:fgClr>
              <a:schemeClr val="bg1"/>
            </a:fgClr>
            <a:bgClr>
              <a:srgbClr val="BFBFBF"/>
            </a:bgClr>
          </a:patt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字魂27号-布丁体" charset="0"/>
              <a:ea typeface="字魂27号-布丁体" charset="0"/>
            </a:endParaRPr>
          </a:p>
        </p:txBody>
      </p:sp>
      <p:sp>
        <p:nvSpPr>
          <p:cNvPr id="29710" name="六边形 24"/>
          <p:cNvSpPr/>
          <p:nvPr/>
        </p:nvSpPr>
        <p:spPr>
          <a:xfrm>
            <a:off x="1633538" y="1004888"/>
            <a:ext cx="123825" cy="115887"/>
          </a:xfrm>
          <a:prstGeom prst="hexagon">
            <a:avLst>
              <a:gd name="adj" fmla="val 24926"/>
              <a:gd name="vf" fmla="val 115470"/>
            </a:avLst>
          </a:prstGeom>
          <a:pattFill prst="ltUpDiag">
            <a:fgClr>
              <a:schemeClr val="bg1"/>
            </a:fgClr>
            <a:bgClr>
              <a:srgbClr val="BFBFBF"/>
            </a:bgClr>
          </a:patt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字魂27号-布丁体" charset="0"/>
              <a:ea typeface="字魂27号-布丁体" charset="0"/>
            </a:endParaRPr>
          </a:p>
        </p:txBody>
      </p:sp>
      <p:sp>
        <p:nvSpPr>
          <p:cNvPr id="29711" name="六边形 25"/>
          <p:cNvSpPr/>
          <p:nvPr/>
        </p:nvSpPr>
        <p:spPr>
          <a:xfrm>
            <a:off x="7340600" y="669925"/>
            <a:ext cx="120650" cy="130175"/>
          </a:xfrm>
          <a:prstGeom prst="hexagon">
            <a:avLst>
              <a:gd name="adj" fmla="val 24977"/>
              <a:gd name="vf" fmla="val 115470"/>
            </a:avLst>
          </a:prstGeom>
          <a:pattFill prst="ltUpDiag">
            <a:fgClr>
              <a:schemeClr val="bg1"/>
            </a:fgClr>
            <a:bgClr>
              <a:srgbClr val="BFBFBF"/>
            </a:bgClr>
          </a:patt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字魂27号-布丁体" charset="0"/>
              <a:ea typeface="字魂27号-布丁体" charset="0"/>
            </a:endParaRPr>
          </a:p>
        </p:txBody>
      </p:sp>
      <p:sp>
        <p:nvSpPr>
          <p:cNvPr id="29712" name="六边形 26"/>
          <p:cNvSpPr/>
          <p:nvPr/>
        </p:nvSpPr>
        <p:spPr>
          <a:xfrm>
            <a:off x="7885113" y="627063"/>
            <a:ext cx="87312" cy="93662"/>
          </a:xfrm>
          <a:prstGeom prst="hexagon">
            <a:avLst>
              <a:gd name="adj" fmla="val 24995"/>
              <a:gd name="vf" fmla="val 115470"/>
            </a:avLst>
          </a:prstGeom>
          <a:pattFill prst="ltUpDiag">
            <a:fgClr>
              <a:schemeClr val="bg1"/>
            </a:fgClr>
            <a:bgClr>
              <a:srgbClr val="BFBFBF"/>
            </a:bgClr>
          </a:patt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字魂27号-布丁体" charset="0"/>
              <a:ea typeface="字魂27号-布丁体" charset="0"/>
            </a:endParaRPr>
          </a:p>
        </p:txBody>
      </p:sp>
      <p:sp>
        <p:nvSpPr>
          <p:cNvPr id="29713" name="六边形 27"/>
          <p:cNvSpPr/>
          <p:nvPr/>
        </p:nvSpPr>
        <p:spPr>
          <a:xfrm>
            <a:off x="7791450" y="962025"/>
            <a:ext cx="57150" cy="63500"/>
          </a:xfrm>
          <a:prstGeom prst="hexagon">
            <a:avLst>
              <a:gd name="adj" fmla="val 24995"/>
              <a:gd name="vf" fmla="val 115470"/>
            </a:avLst>
          </a:prstGeom>
          <a:pattFill prst="ltUpDiag">
            <a:fgClr>
              <a:schemeClr val="bg1"/>
            </a:fgClr>
            <a:bgClr>
              <a:srgbClr val="BFBFBF"/>
            </a:bgClr>
          </a:patt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字魂27号-布丁体" charset="0"/>
              <a:ea typeface="字魂27号-布丁体" charset="0"/>
            </a:endParaRPr>
          </a:p>
        </p:txBody>
      </p:sp>
      <p:sp>
        <p:nvSpPr>
          <p:cNvPr id="29714" name="六边形 3"/>
          <p:cNvSpPr/>
          <p:nvPr/>
        </p:nvSpPr>
        <p:spPr>
          <a:xfrm>
            <a:off x="1331913" y="1276350"/>
            <a:ext cx="104775" cy="96838"/>
          </a:xfrm>
          <a:prstGeom prst="hexagon">
            <a:avLst>
              <a:gd name="adj" fmla="val 25105"/>
              <a:gd name="vf" fmla="val 115470"/>
            </a:avLst>
          </a:prstGeom>
          <a:pattFill prst="ltUpDiag">
            <a:fgClr>
              <a:schemeClr val="bg1"/>
            </a:fgClr>
            <a:bgClr>
              <a:srgbClr val="BFBFBF"/>
            </a:bgClr>
          </a:patt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字魂27号-布丁体" charset="0"/>
              <a:ea typeface="字魂27号-布丁体" charset="0"/>
            </a:endParaRPr>
          </a:p>
        </p:txBody>
      </p:sp>
      <p:pic>
        <p:nvPicPr>
          <p:cNvPr id="29715" name="图片 74"/>
          <p:cNvPicPr>
            <a:picLocks noChangeAspect="1"/>
          </p:cNvPicPr>
          <p:nvPr/>
        </p:nvPicPr>
        <p:blipFill>
          <a:blip r:embed="rId2"/>
          <a:srcRect l="51772" t="-4552" r="-4021" b="53322"/>
          <a:stretch>
            <a:fillRect/>
          </a:stretch>
        </p:blipFill>
        <p:spPr>
          <a:xfrm>
            <a:off x="2578100" y="1019175"/>
            <a:ext cx="487363" cy="47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16" name="图片 75"/>
          <p:cNvPicPr>
            <a:picLocks noChangeAspect="1"/>
          </p:cNvPicPr>
          <p:nvPr/>
        </p:nvPicPr>
        <p:blipFill>
          <a:blip r:embed="rId3"/>
          <a:srcRect t="48772" r="47751"/>
          <a:stretch>
            <a:fillRect/>
          </a:stretch>
        </p:blipFill>
        <p:spPr>
          <a:xfrm>
            <a:off x="971550" y="1924050"/>
            <a:ext cx="487363" cy="477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17" name="图片 76"/>
          <p:cNvPicPr>
            <a:picLocks noChangeAspect="1"/>
          </p:cNvPicPr>
          <p:nvPr/>
        </p:nvPicPr>
        <p:blipFill>
          <a:blip r:embed="rId4"/>
          <a:srcRect l="925" t="1471" r="46825" b="47298"/>
          <a:stretch>
            <a:fillRect/>
          </a:stretch>
        </p:blipFill>
        <p:spPr>
          <a:xfrm>
            <a:off x="3851275" y="627063"/>
            <a:ext cx="382588" cy="374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18" name="图片 77"/>
          <p:cNvPicPr>
            <a:picLocks noChangeAspect="1"/>
          </p:cNvPicPr>
          <p:nvPr/>
        </p:nvPicPr>
        <p:blipFill>
          <a:blip r:embed="rId4"/>
          <a:srcRect l="50998" t="45514" r="-3246" b="3255"/>
          <a:stretch>
            <a:fillRect/>
          </a:stretch>
        </p:blipFill>
        <p:spPr>
          <a:xfrm>
            <a:off x="6810375" y="1031875"/>
            <a:ext cx="382588" cy="374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19" name="TextBox 27"/>
          <p:cNvSpPr/>
          <p:nvPr/>
        </p:nvSpPr>
        <p:spPr>
          <a:xfrm>
            <a:off x="1692275" y="1990725"/>
            <a:ext cx="6696075" cy="20916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   </a:t>
            </a:r>
            <a:r>
              <a:rPr lang="zh-CN" altLang="en-US" sz="20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宋钱花想着可以有</a:t>
            </a:r>
            <a:r>
              <a:rPr lang="en-US" altLang="zh-CN" sz="20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万元进账，二话没说，就把</a:t>
            </a:r>
            <a:r>
              <a:rPr lang="en-US" altLang="zh-CN" sz="20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500</a:t>
            </a:r>
            <a:r>
              <a:rPr lang="zh-CN" altLang="en-US" sz="20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元保证金打给了对方，并把游戏账号也给了她，然后满怀希望等待网友将</a:t>
            </a:r>
            <a:r>
              <a:rPr lang="en-US" altLang="zh-CN" sz="20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10000</a:t>
            </a:r>
            <a:r>
              <a:rPr lang="zh-CN" altLang="en-US" sz="20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元钱打给自己。可不曾想，网友将宋同学</a:t>
            </a:r>
            <a:r>
              <a:rPr lang="zh-CN" altLang="en-US" sz="2000" b="1" dirty="0">
                <a:solidFill>
                  <a:srgbClr val="FFC000"/>
                </a:solidFill>
                <a:latin typeface="字魂27号-布丁体" charset="0"/>
                <a:ea typeface="宋体" panose="02010600030101010101" pitchFamily="2" charset="-122"/>
              </a:rPr>
              <a:t>拉黑</a:t>
            </a:r>
            <a:r>
              <a:rPr lang="zh-CN" altLang="en-US" sz="20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，并将游戏</a:t>
            </a:r>
            <a:r>
              <a:rPr lang="zh-CN" altLang="en-US" sz="2000" b="1" dirty="0">
                <a:solidFill>
                  <a:srgbClr val="FFC000"/>
                </a:solidFill>
                <a:latin typeface="字魂27号-布丁体" charset="0"/>
                <a:ea typeface="宋体" panose="02010600030101010101" pitchFamily="2" charset="-122"/>
              </a:rPr>
              <a:t>账号密码修改了</a:t>
            </a:r>
            <a:r>
              <a:rPr lang="zh-CN" altLang="en-US" sz="20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。宋同学跌坐在地上，哇地一下哭出了声。</a:t>
            </a:r>
            <a:endParaRPr lang="zh-CN" altLang="en-US" sz="2000" b="1" dirty="0">
              <a:solidFill>
                <a:schemeClr val="bg1"/>
              </a:solidFill>
              <a:latin typeface="字魂27号-布丁体" charset="0"/>
              <a:ea typeface="字魂27号-布丁体" charset="0"/>
            </a:endParaRPr>
          </a:p>
        </p:txBody>
      </p:sp>
      <p:grpSp>
        <p:nvGrpSpPr>
          <p:cNvPr id="29720" name="组合 11"/>
          <p:cNvGrpSpPr/>
          <p:nvPr/>
        </p:nvGrpSpPr>
        <p:grpSpPr>
          <a:xfrm>
            <a:off x="341313" y="330200"/>
            <a:ext cx="6520815" cy="760095"/>
            <a:chOff x="0" y="0"/>
            <a:chExt cx="6520202" cy="759673"/>
          </a:xfrm>
        </p:grpSpPr>
        <p:pic>
          <p:nvPicPr>
            <p:cNvPr id="29721" name="Picture 2" descr="国徽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720079" cy="729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22" name="文本框 131"/>
            <p:cNvSpPr/>
            <p:nvPr/>
          </p:nvSpPr>
          <p:spPr>
            <a:xfrm>
              <a:off x="720657" y="176432"/>
              <a:ext cx="5799545" cy="5832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第五回</a:t>
              </a:r>
              <a:r>
                <a:rPr lang="zh-CN" altLang="en-US" sz="32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+mn-ea"/>
                </a:rPr>
                <a:t> </a:t>
              </a:r>
              <a:r>
                <a:rPr lang="zh-CN" altLang="en-US" sz="2000" b="1" dirty="0">
                  <a:solidFill>
                    <a:srgbClr val="FFC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+mn-ea"/>
                </a:rPr>
                <a:t>疑人生沉迷网络  没头脑未完待续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字魂27号-布丁体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字魂27号-布丁体" charset="0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字魂27号-布丁体" charset="0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字魂27号-布丁体" charset="0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字魂27号-布丁体" charset="0"/>
              </a:defRPr>
            </a:lvl5pPr>
          </a:lstStyle>
          <a:p>
            <a:pPr lvl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</a:rPr>
              <a:pPr lvl="0" algn="r"/>
              <a:t>2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</a:endParaRPr>
          </a:p>
        </p:txBody>
      </p:sp>
      <p:sp>
        <p:nvSpPr>
          <p:cNvPr id="4098" name="文本框 109"/>
          <p:cNvSpPr/>
          <p:nvPr/>
        </p:nvSpPr>
        <p:spPr>
          <a:xfrm>
            <a:off x="3204845" y="758825"/>
            <a:ext cx="2252663" cy="473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华文细黑" panose="02010600040101010101" pitchFamily="2" charset="-122"/>
                <a:ea typeface="黑体" panose="02010609060101010101" charset="-122"/>
              </a:rPr>
              <a:t>开场语</a:t>
            </a:r>
          </a:p>
        </p:txBody>
      </p:sp>
      <p:sp>
        <p:nvSpPr>
          <p:cNvPr id="4099" name="文本框 131"/>
          <p:cNvSpPr/>
          <p:nvPr/>
        </p:nvSpPr>
        <p:spPr>
          <a:xfrm>
            <a:off x="1336675" y="1564005"/>
            <a:ext cx="72339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endParaRPr lang="zh-CN" altLang="en-US" sz="2800" b="1" dirty="0">
              <a:solidFill>
                <a:schemeClr val="bg1"/>
              </a:solidFill>
              <a:latin typeface="华文细黑" panose="02010600040101010101" pitchFamily="2" charset="-122"/>
              <a:ea typeface="黑体" panose="02010609060101010101" charset="-122"/>
            </a:endParaRPr>
          </a:p>
        </p:txBody>
      </p:sp>
      <p:sp>
        <p:nvSpPr>
          <p:cNvPr id="4100" name="文本框 132"/>
          <p:cNvSpPr/>
          <p:nvPr/>
        </p:nvSpPr>
        <p:spPr>
          <a:xfrm>
            <a:off x="1837690" y="3146425"/>
            <a:ext cx="644271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700" b="1" dirty="0">
                <a:solidFill>
                  <a:schemeClr val="bg1"/>
                </a:solidFill>
                <a:latin typeface="华文细黑" panose="02010600040101010101" pitchFamily="2" charset="-122"/>
                <a:ea typeface="黑体" panose="02010609060101010101" charset="-122"/>
                <a:sym typeface="+mn-ea"/>
              </a:rPr>
              <a:t>每个人的</a:t>
            </a:r>
            <a:r>
              <a:rPr lang="zh-CN" altLang="en-US" sz="2700" b="1" dirty="0">
                <a:solidFill>
                  <a:srgbClr val="FFC000"/>
                </a:solidFill>
                <a:latin typeface="华文细黑" panose="02010600040101010101" pitchFamily="2" charset="-122"/>
                <a:ea typeface="黑体" panose="02010609060101010101" charset="-122"/>
                <a:sym typeface="+mn-ea"/>
              </a:rPr>
              <a:t>认知</a:t>
            </a:r>
            <a:r>
              <a:rPr lang="zh-CN" altLang="en-US" sz="2700" b="1" dirty="0">
                <a:solidFill>
                  <a:schemeClr val="bg1"/>
                </a:solidFill>
                <a:latin typeface="华文细黑" panose="02010600040101010101" pitchFamily="2" charset="-122"/>
                <a:ea typeface="黑体" panose="02010609060101010101" charset="-122"/>
                <a:sym typeface="+mn-ea"/>
              </a:rPr>
              <a:t>是</a:t>
            </a:r>
            <a:r>
              <a:rPr lang="zh-CN" altLang="en-US" sz="2700" b="1" dirty="0">
                <a:solidFill>
                  <a:srgbClr val="FFC000"/>
                </a:solidFill>
                <a:latin typeface="华文细黑" panose="02010600040101010101" pitchFamily="2" charset="-122"/>
                <a:ea typeface="黑体" panose="02010609060101010101" charset="-122"/>
                <a:sym typeface="+mn-ea"/>
              </a:rPr>
              <a:t>有限</a:t>
            </a:r>
            <a:r>
              <a:rPr lang="zh-CN" altLang="en-US" sz="2700" b="1" dirty="0">
                <a:solidFill>
                  <a:schemeClr val="bg1"/>
                </a:solidFill>
                <a:latin typeface="华文细黑" panose="02010600040101010101" pitchFamily="2" charset="-122"/>
                <a:ea typeface="黑体" panose="02010609060101010101" charset="-122"/>
                <a:sym typeface="+mn-ea"/>
              </a:rPr>
              <a:t>的，有时候不是你不够聪明，只是因为你</a:t>
            </a:r>
            <a:r>
              <a:rPr lang="zh-CN" altLang="en-US" sz="2700" b="1" dirty="0">
                <a:solidFill>
                  <a:srgbClr val="FFC000"/>
                </a:solidFill>
                <a:latin typeface="华文细黑" panose="02010600040101010101" pitchFamily="2" charset="-122"/>
                <a:ea typeface="黑体" panose="02010609060101010101" charset="-122"/>
                <a:sym typeface="+mn-ea"/>
              </a:rPr>
              <a:t>不知道</a:t>
            </a:r>
            <a:r>
              <a:rPr lang="en-US" altLang="zh-CN" sz="2700" b="1" dirty="0">
                <a:solidFill>
                  <a:srgbClr val="FFC000"/>
                </a:solidFill>
                <a:latin typeface="华文细黑" panose="02010600040101010101" pitchFamily="2" charset="-122"/>
                <a:ea typeface="黑体" panose="02010609060101010101" charset="-122"/>
                <a:sym typeface="+mn-ea"/>
              </a:rPr>
              <a:t>……</a:t>
            </a:r>
          </a:p>
        </p:txBody>
      </p:sp>
      <p:grpSp>
        <p:nvGrpSpPr>
          <p:cNvPr id="4101" name="组合 15"/>
          <p:cNvGrpSpPr/>
          <p:nvPr/>
        </p:nvGrpSpPr>
        <p:grpSpPr>
          <a:xfrm>
            <a:off x="255905" y="1276350"/>
            <a:ext cx="847725" cy="817880"/>
            <a:chOff x="0" y="0"/>
            <a:chExt cx="815536" cy="817428"/>
          </a:xfrm>
        </p:grpSpPr>
        <p:pic>
          <p:nvPicPr>
            <p:cNvPr id="4102" name="图片 455"/>
            <p:cNvPicPr>
              <a:picLocks noChangeAspect="1"/>
            </p:cNvPicPr>
            <p:nvPr/>
          </p:nvPicPr>
          <p:blipFill>
            <a:blip r:embed="rId2"/>
            <a:srcRect r="49164" b="49045"/>
            <a:stretch>
              <a:fillRect/>
            </a:stretch>
          </p:blipFill>
          <p:spPr>
            <a:xfrm>
              <a:off x="0" y="0"/>
              <a:ext cx="815536" cy="8174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3" name="文本框 1"/>
            <p:cNvSpPr/>
            <p:nvPr/>
          </p:nvSpPr>
          <p:spPr>
            <a:xfrm>
              <a:off x="260717" y="295226"/>
              <a:ext cx="309999" cy="4601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400" b="1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1</a:t>
              </a:r>
            </a:p>
          </p:txBody>
        </p:sp>
      </p:grpSp>
      <p:grpSp>
        <p:nvGrpSpPr>
          <p:cNvPr id="4104" name="组合 16"/>
          <p:cNvGrpSpPr/>
          <p:nvPr/>
        </p:nvGrpSpPr>
        <p:grpSpPr>
          <a:xfrm>
            <a:off x="973138" y="3073400"/>
            <a:ext cx="774700" cy="774700"/>
            <a:chOff x="0" y="0"/>
            <a:chExt cx="773957" cy="775753"/>
          </a:xfrm>
        </p:grpSpPr>
        <p:pic>
          <p:nvPicPr>
            <p:cNvPr id="4105" name="图片 456"/>
            <p:cNvPicPr>
              <a:picLocks noChangeAspect="1"/>
            </p:cNvPicPr>
            <p:nvPr/>
          </p:nvPicPr>
          <p:blipFill>
            <a:blip r:embed="rId3"/>
            <a:srcRect l="50220" t="52730" r="-1056" b="-3682"/>
            <a:stretch>
              <a:fillRect/>
            </a:stretch>
          </p:blipFill>
          <p:spPr>
            <a:xfrm>
              <a:off x="0" y="0"/>
              <a:ext cx="773957" cy="77575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6" name="文本框 459"/>
            <p:cNvSpPr/>
            <p:nvPr/>
          </p:nvSpPr>
          <p:spPr>
            <a:xfrm>
              <a:off x="231553" y="203476"/>
              <a:ext cx="310852" cy="4005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400" b="1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2</a:t>
              </a:r>
            </a:p>
          </p:txBody>
        </p:sp>
      </p:grpSp>
      <p:pic>
        <p:nvPicPr>
          <p:cNvPr id="4107" name="Picture 2" descr="国徽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63" y="332105"/>
            <a:ext cx="720725" cy="730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103630" y="1571625"/>
            <a:ext cx="788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 dirty="0">
                <a:solidFill>
                  <a:schemeClr val="bg1"/>
                </a:solidFill>
                <a:latin typeface="华文细黑" panose="02010600040101010101" pitchFamily="2" charset="-122"/>
                <a:ea typeface="黑体" panose="02010609060101010101" charset="-122"/>
              </a:rPr>
              <a:t>你们有幸赶上了一个</a:t>
            </a:r>
            <a:r>
              <a:rPr lang="zh-CN" altLang="en-US" sz="2700" b="1" dirty="0">
                <a:solidFill>
                  <a:srgbClr val="FFC000"/>
                </a:solidFill>
                <a:latin typeface="华文细黑" panose="02010600040101010101" pitchFamily="2" charset="-122"/>
                <a:ea typeface="黑体" panose="02010609060101010101" charset="-122"/>
              </a:rPr>
              <a:t>美好的时代</a:t>
            </a:r>
            <a:r>
              <a:rPr lang="zh-CN" altLang="en-US" sz="2700" b="1" dirty="0">
                <a:solidFill>
                  <a:schemeClr val="bg1"/>
                </a:solidFill>
                <a:latin typeface="华文细黑" panose="02010600040101010101" pitchFamily="2" charset="-122"/>
                <a:ea typeface="黑体" panose="02010609060101010101" charset="-122"/>
              </a:rPr>
              <a:t>，</a:t>
            </a:r>
          </a:p>
          <a:p>
            <a:r>
              <a:rPr lang="zh-CN" altLang="en-US" sz="2700" b="1" dirty="0">
                <a:solidFill>
                  <a:schemeClr val="bg1"/>
                </a:solidFill>
                <a:latin typeface="华文细黑" panose="02010600040101010101" pitchFamily="2" charset="-122"/>
                <a:ea typeface="黑体" panose="02010609060101010101" charset="-122"/>
              </a:rPr>
              <a:t>但</a:t>
            </a:r>
            <a:r>
              <a:rPr lang="zh-CN" altLang="en-US" sz="2700" b="1" dirty="0">
                <a:solidFill>
                  <a:srgbClr val="FFC000"/>
                </a:solidFill>
                <a:latin typeface="华文细黑" panose="02010600040101010101" pitchFamily="2" charset="-122"/>
                <a:ea typeface="黑体" panose="02010609060101010101" charset="-122"/>
              </a:rPr>
              <a:t>世界很大，诱惑很多，</a:t>
            </a:r>
            <a:r>
              <a:rPr lang="zh-CN" altLang="en-US" sz="2700" b="1" dirty="0">
                <a:solidFill>
                  <a:schemeClr val="bg1"/>
                </a:solidFill>
                <a:latin typeface="华文细黑" panose="02010600040101010101" pitchFamily="2" charset="-122"/>
                <a:ea typeface="黑体" panose="02010609060101010101" charset="-122"/>
              </a:rPr>
              <a:t>要小心这个时代的</a:t>
            </a:r>
            <a:r>
              <a:rPr lang="en-US" altLang="zh-CN" sz="2700" b="1" dirty="0">
                <a:solidFill>
                  <a:srgbClr val="FFC000"/>
                </a:solidFill>
                <a:latin typeface="华文细黑" panose="02010600040101010101" pitchFamily="2" charset="-122"/>
                <a:ea typeface="黑体" panose="02010609060101010101" charset="-122"/>
              </a:rPr>
              <a:t>“</a:t>
            </a:r>
            <a:r>
              <a:rPr lang="zh-CN" altLang="en-US" sz="2700" b="1" dirty="0">
                <a:solidFill>
                  <a:srgbClr val="FFC000"/>
                </a:solidFill>
                <a:latin typeface="华文细黑" panose="02010600040101010101" pitchFamily="2" charset="-122"/>
                <a:ea typeface="黑体" panose="02010609060101010101" charset="-122"/>
              </a:rPr>
              <a:t>坑</a:t>
            </a:r>
            <a:r>
              <a:rPr lang="en-US" altLang="zh-CN" sz="2700" b="1" dirty="0">
                <a:solidFill>
                  <a:srgbClr val="FFC000"/>
                </a:solidFill>
                <a:latin typeface="华文细黑" panose="02010600040101010101" pitchFamily="2" charset="-122"/>
                <a:ea typeface="黑体" panose="02010609060101010101" charset="-122"/>
              </a:rPr>
              <a:t>”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灯片编号占位符 1"/>
          <p:cNvSpPr/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  <a:ea typeface="宋体" panose="02010600030101010101" pitchFamily="2" charset="-122"/>
              </a:rPr>
              <a:pPr algn="r"/>
              <a:t>20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  <a:ea typeface="宋体" panose="02010600030101010101" pitchFamily="2" charset="-122"/>
            </a:endParaRPr>
          </a:p>
        </p:txBody>
      </p:sp>
      <p:sp>
        <p:nvSpPr>
          <p:cNvPr id="32770" name="TextBox 8"/>
          <p:cNvSpPr/>
          <p:nvPr/>
        </p:nvSpPr>
        <p:spPr>
          <a:xfrm>
            <a:off x="827088" y="1276350"/>
            <a:ext cx="3889375" cy="706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警方提醒：</a:t>
            </a:r>
          </a:p>
        </p:txBody>
      </p:sp>
      <p:sp>
        <p:nvSpPr>
          <p:cNvPr id="32771" name="TextBox 5"/>
          <p:cNvSpPr/>
          <p:nvPr/>
        </p:nvSpPr>
        <p:spPr>
          <a:xfrm>
            <a:off x="2989898" y="2138998"/>
            <a:ext cx="4248150" cy="15316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网游交易需谨慎，</a:t>
            </a:r>
            <a:endParaRPr lang="en-US" altLang="zh-CN" sz="3600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600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正规平台靠得牢！</a:t>
            </a:r>
          </a:p>
        </p:txBody>
      </p:sp>
      <p:grpSp>
        <p:nvGrpSpPr>
          <p:cNvPr id="32772" name="组合 11"/>
          <p:cNvGrpSpPr/>
          <p:nvPr/>
        </p:nvGrpSpPr>
        <p:grpSpPr>
          <a:xfrm>
            <a:off x="395288" y="339725"/>
            <a:ext cx="3168650" cy="730250"/>
            <a:chOff x="0" y="0"/>
            <a:chExt cx="3168352" cy="729845"/>
          </a:xfrm>
        </p:grpSpPr>
        <p:pic>
          <p:nvPicPr>
            <p:cNvPr id="32773" name="Picture 2" descr="国徽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20079" cy="729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774" name="文本框 131"/>
            <p:cNvSpPr/>
            <p:nvPr/>
          </p:nvSpPr>
          <p:spPr>
            <a:xfrm>
              <a:off x="720657" y="176115"/>
              <a:ext cx="2447695" cy="39855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8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解读：</a:t>
              </a:r>
              <a:r>
                <a:rPr lang="zh-CN" altLang="en-US" sz="2000" b="1" dirty="0">
                  <a:solidFill>
                    <a:srgbClr val="FFC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网游交易诈骗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灯片编号占位符 1"/>
          <p:cNvSpPr/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  <a:ea typeface="宋体" panose="02010600030101010101" pitchFamily="2" charset="-122"/>
              </a:rPr>
              <a:pPr algn="r"/>
              <a:t>21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  <a:ea typeface="宋体" panose="02010600030101010101" pitchFamily="2" charset="-122"/>
            </a:endParaRPr>
          </a:p>
        </p:txBody>
      </p:sp>
      <p:pic>
        <p:nvPicPr>
          <p:cNvPr id="3379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350" y="468313"/>
            <a:ext cx="2767013" cy="2767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150" y="3348038"/>
            <a:ext cx="5648325" cy="592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8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438" y="1063625"/>
            <a:ext cx="1903412" cy="1903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9" name="文本框 40"/>
          <p:cNvSpPr/>
          <p:nvPr/>
        </p:nvSpPr>
        <p:spPr>
          <a:xfrm>
            <a:off x="2905125" y="3435350"/>
            <a:ext cx="46021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网络世界风险大  凡事求证不被骗</a:t>
            </a:r>
          </a:p>
        </p:txBody>
      </p:sp>
      <p:grpSp>
        <p:nvGrpSpPr>
          <p:cNvPr id="3" name="组合 11"/>
          <p:cNvGrpSpPr/>
          <p:nvPr/>
        </p:nvGrpSpPr>
        <p:grpSpPr>
          <a:xfrm>
            <a:off x="395288" y="339725"/>
            <a:ext cx="7292975" cy="730250"/>
            <a:chOff x="0" y="0"/>
            <a:chExt cx="7292289" cy="729845"/>
          </a:xfrm>
        </p:grpSpPr>
        <p:pic>
          <p:nvPicPr>
            <p:cNvPr id="4" name="Picture 2" descr="国徽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720079" cy="729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800" name="文本框 131"/>
            <p:cNvSpPr/>
            <p:nvPr/>
          </p:nvSpPr>
          <p:spPr>
            <a:xfrm>
              <a:off x="720657" y="176432"/>
              <a:ext cx="6571632" cy="3985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FFC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宋钱花的“诈”蛋人生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996055" y="2449830"/>
            <a:ext cx="3048000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06</a:t>
            </a:r>
            <a:r>
              <a:rPr lang="zh-CN" altLang="en-US" sz="4000" b="1" noProof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番外篇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9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1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bldLvl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灯片编号占位符 1"/>
          <p:cNvSpPr/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  <a:ea typeface="宋体" panose="02010600030101010101" pitchFamily="2" charset="-122"/>
              </a:rPr>
              <a:pPr algn="r"/>
              <a:t>22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  <a:ea typeface="宋体" panose="02010600030101010101" pitchFamily="2" charset="-122"/>
            </a:endParaRPr>
          </a:p>
        </p:txBody>
      </p:sp>
      <p:grpSp>
        <p:nvGrpSpPr>
          <p:cNvPr id="34819" name="组合 285"/>
          <p:cNvGrpSpPr/>
          <p:nvPr/>
        </p:nvGrpSpPr>
        <p:grpSpPr>
          <a:xfrm>
            <a:off x="755650" y="1995488"/>
            <a:ext cx="2995613" cy="2337560"/>
            <a:chOff x="0" y="0"/>
            <a:chExt cx="3157572" cy="2336351"/>
          </a:xfrm>
        </p:grpSpPr>
        <p:sp>
          <p:nvSpPr>
            <p:cNvPr id="2" name="矩形 286"/>
            <p:cNvSpPr/>
            <p:nvPr/>
          </p:nvSpPr>
          <p:spPr>
            <a:xfrm>
              <a:off x="873478" y="0"/>
              <a:ext cx="1693409" cy="5808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endParaRPr lang="zh-CN" altLang="en-US" sz="16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34820" name="TextBox 46"/>
            <p:cNvSpPr/>
            <p:nvPr/>
          </p:nvSpPr>
          <p:spPr>
            <a:xfrm>
              <a:off x="0" y="399333"/>
              <a:ext cx="3157572" cy="19370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just"/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    宋钱花的老同学发</a:t>
              </a:r>
              <a:r>
                <a:rPr lang="en-US" altLang="zh-CN" sz="20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QQ</a:t>
              </a: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过来“宋钱花，我表妹住院了，</a:t>
              </a:r>
              <a:r>
                <a:rPr lang="zh-CN" altLang="en-US" sz="2000" dirty="0">
                  <a:solidFill>
                    <a:srgbClr val="FFC000"/>
                  </a:solidFill>
                  <a:latin typeface="黑体" panose="02010609060101010101" charset="-122"/>
                  <a:ea typeface="黑体" panose="02010609060101010101" charset="-122"/>
                </a:rPr>
                <a:t>借点钱救急</a:t>
              </a: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，我等会儿转你银行卡……”宋钱花把钱转过去后，收到老同学短信：</a:t>
              </a:r>
              <a:r>
                <a:rPr lang="en-US" altLang="zh-CN" sz="20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QQ</a:t>
              </a: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被盗</a:t>
              </a:r>
              <a:r>
                <a:rPr lang="en-US" altLang="zh-CN" sz="20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……</a:t>
              </a:r>
            </a:p>
          </p:txBody>
        </p:sp>
      </p:grpSp>
      <p:grpSp>
        <p:nvGrpSpPr>
          <p:cNvPr id="34822" name="组合 285"/>
          <p:cNvGrpSpPr/>
          <p:nvPr/>
        </p:nvGrpSpPr>
        <p:grpSpPr>
          <a:xfrm>
            <a:off x="5148263" y="1226497"/>
            <a:ext cx="3527425" cy="2030095"/>
            <a:chOff x="0" y="-337165"/>
            <a:chExt cx="3157572" cy="2029941"/>
          </a:xfrm>
        </p:grpSpPr>
        <p:sp>
          <p:nvSpPr>
            <p:cNvPr id="3" name="矩形 355"/>
            <p:cNvSpPr/>
            <p:nvPr/>
          </p:nvSpPr>
          <p:spPr>
            <a:xfrm>
              <a:off x="753008" y="0"/>
              <a:ext cx="1803423" cy="5809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endParaRPr lang="zh-CN" altLang="en-US" sz="16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34823" name="TextBox 46"/>
            <p:cNvSpPr/>
            <p:nvPr/>
          </p:nvSpPr>
          <p:spPr>
            <a:xfrm>
              <a:off x="0" y="-337165"/>
              <a:ext cx="3157572" cy="202994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just"/>
              <a:r>
                <a:rPr lang="zh-CN" altLang="en-US" sz="14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       </a:t>
              </a:r>
              <a:r>
                <a:rPr lang="zh-CN" altLang="en-US" sz="16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 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rPr>
                <a:t>宋钱花的妈妈打电话给她：聪明啊，刚才你在</a:t>
              </a:r>
              <a:r>
                <a:rPr lang="en-US" altLang="zh-CN" sz="1800" b="1" dirty="0">
                  <a:solidFill>
                    <a:srgbClr val="FFC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rPr>
                <a:t>QQ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rPr>
                <a:t>里说要找清华大学的老师补习语数外，我已经把</a:t>
              </a:r>
              <a:r>
                <a:rPr lang="zh-CN" altLang="en-US" sz="1800" b="1" dirty="0">
                  <a:solidFill>
                    <a:srgbClr val="FFC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rPr>
                <a:t>培训费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rPr>
                <a:t>交了哦，</a:t>
              </a:r>
              <a:r>
                <a:rPr lang="zh-CN" sz="1800" b="1" dirty="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rPr>
                <a:t>你可要好好学习，不要辜负了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rPr>
                <a:t>……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rPr>
                <a:t>。</a:t>
              </a:r>
              <a:endParaRPr lang="en-US" altLang="zh-CN" sz="1800" b="1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endParaRPr>
            </a:p>
            <a:p>
              <a:pPr algn="just"/>
              <a:r>
                <a:rPr lang="en-US" altLang="zh-CN" sz="1800" b="1" dirty="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rPr>
                <a:t>    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rPr>
                <a:t>宋同学莫名其妙：老妈，我什么时候要你交培训费了呀？</a:t>
              </a:r>
              <a:endParaRPr lang="zh-CN" altLang="en-US" sz="18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endParaRPr>
            </a:p>
          </p:txBody>
        </p:sp>
      </p:grpSp>
      <p:pic>
        <p:nvPicPr>
          <p:cNvPr id="34824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548" y="1135380"/>
            <a:ext cx="1146175" cy="1144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5" name="图片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013" y="3481388"/>
            <a:ext cx="1146175" cy="1144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6" name="任意多边形: 形状 4"/>
          <p:cNvSpPr/>
          <p:nvPr/>
        </p:nvSpPr>
        <p:spPr>
          <a:xfrm>
            <a:off x="4065588" y="-174625"/>
            <a:ext cx="1012825" cy="5634038"/>
          </a:xfrm>
          <a:custGeom>
            <a:avLst/>
            <a:gdLst/>
            <a:ahLst/>
            <a:cxnLst>
              <a:cxn ang="0">
                <a:pos x="1012830" y="0"/>
              </a:cxn>
              <a:cxn ang="0">
                <a:pos x="50805" y="962025"/>
              </a:cxn>
              <a:cxn ang="0">
                <a:pos x="1012830" y="2667000"/>
              </a:cxn>
              <a:cxn ang="0">
                <a:pos x="3180" y="4219575"/>
              </a:cxn>
              <a:cxn ang="0">
                <a:pos x="755655" y="5638800"/>
              </a:cxn>
            </a:cxnLst>
            <a:rect l="0" t="0" r="0" b="0"/>
            <a:pathLst>
              <a:path w="1012878" h="5638800">
                <a:moveTo>
                  <a:pt x="1012830" y="0"/>
                </a:moveTo>
                <a:cubicBezTo>
                  <a:pt x="531817" y="258762"/>
                  <a:pt x="50805" y="517525"/>
                  <a:pt x="50805" y="962025"/>
                </a:cubicBezTo>
                <a:cubicBezTo>
                  <a:pt x="50805" y="1406525"/>
                  <a:pt x="1020768" y="2124075"/>
                  <a:pt x="1012830" y="2667000"/>
                </a:cubicBezTo>
                <a:cubicBezTo>
                  <a:pt x="1004892" y="3209925"/>
                  <a:pt x="46043" y="3724275"/>
                  <a:pt x="3180" y="4219575"/>
                </a:cubicBezTo>
                <a:cubicBezTo>
                  <a:pt x="-39683" y="4714875"/>
                  <a:pt x="357986" y="5176837"/>
                  <a:pt x="755655" y="5638800"/>
                </a:cubicBezTo>
              </a:path>
            </a:pathLst>
          </a:custGeom>
          <a:noFill/>
          <a:ln w="25400" cap="flat" cmpd="sng">
            <a:solidFill>
              <a:schemeClr val="bg1"/>
            </a:solidFill>
            <a:prstDash val="dash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4827" name="Picture 2" descr="国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339725"/>
            <a:ext cx="720725" cy="730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265555" y="593725"/>
            <a:ext cx="54648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番外篇</a:t>
            </a:r>
            <a:r>
              <a:rPr lang="zh-CN" altLang="en-US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  </a:t>
            </a:r>
            <a:r>
              <a:rPr lang="zh-CN" altLang="en-US" sz="20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网络世界风险大  凡事求证不被骗</a:t>
            </a:r>
            <a:endParaRPr lang="zh-CN" altLang="en-US" sz="2000" b="1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ea"/>
              <a:sym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12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灯片编号占位符 1"/>
          <p:cNvSpPr/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  <a:ea typeface="宋体" panose="02010600030101010101" pitchFamily="2" charset="-122"/>
              </a:rPr>
              <a:pPr algn="r"/>
              <a:t>23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  <a:ea typeface="宋体" panose="02010600030101010101" pitchFamily="2" charset="-122"/>
            </a:endParaRPr>
          </a:p>
        </p:txBody>
      </p:sp>
      <p:sp>
        <p:nvSpPr>
          <p:cNvPr id="37890" name="TextBox 8"/>
          <p:cNvSpPr/>
          <p:nvPr/>
        </p:nvSpPr>
        <p:spPr>
          <a:xfrm>
            <a:off x="827088" y="1131888"/>
            <a:ext cx="3889375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警方提醒：</a:t>
            </a:r>
          </a:p>
        </p:txBody>
      </p:sp>
      <p:sp>
        <p:nvSpPr>
          <p:cNvPr id="37891" name="TextBox 5"/>
          <p:cNvSpPr/>
          <p:nvPr/>
        </p:nvSpPr>
        <p:spPr>
          <a:xfrm>
            <a:off x="2840990" y="1994535"/>
            <a:ext cx="3383915" cy="15316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sz="3600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亲友网上来要钱，</a:t>
            </a:r>
          </a:p>
          <a:p>
            <a:pPr>
              <a:lnSpc>
                <a:spcPct val="130000"/>
              </a:lnSpc>
            </a:pPr>
            <a:r>
              <a:rPr lang="zh-CN" sz="3600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身份确认做在前！</a:t>
            </a:r>
          </a:p>
        </p:txBody>
      </p:sp>
      <p:grpSp>
        <p:nvGrpSpPr>
          <p:cNvPr id="37892" name="组合 11"/>
          <p:cNvGrpSpPr/>
          <p:nvPr/>
        </p:nvGrpSpPr>
        <p:grpSpPr>
          <a:xfrm>
            <a:off x="395288" y="339725"/>
            <a:ext cx="4216400" cy="730250"/>
            <a:chOff x="0" y="0"/>
            <a:chExt cx="4216003" cy="729845"/>
          </a:xfrm>
        </p:grpSpPr>
        <p:pic>
          <p:nvPicPr>
            <p:cNvPr id="37893" name="Picture 2" descr="国徽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720079" cy="729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894" name="文本框 131"/>
            <p:cNvSpPr/>
            <p:nvPr/>
          </p:nvSpPr>
          <p:spPr>
            <a:xfrm>
              <a:off x="720657" y="176432"/>
              <a:ext cx="3495346" cy="4601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解读：</a:t>
              </a:r>
              <a:r>
                <a:rPr lang="zh-CN" altLang="en-US" sz="2400" b="1" dirty="0">
                  <a:solidFill>
                    <a:srgbClr val="FFC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冒充熟人诈骗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灯片编号占位符 1"/>
          <p:cNvSpPr/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  <a:ea typeface="宋体" panose="02010600030101010101" pitchFamily="2" charset="-122"/>
              </a:rPr>
              <a:pPr algn="r"/>
              <a:t>3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  <a:ea typeface="宋体" panose="02010600030101010101" pitchFamily="2" charset="-122"/>
            </a:endParaRPr>
          </a:p>
        </p:txBody>
      </p:sp>
      <p:sp>
        <p:nvSpPr>
          <p:cNvPr id="5122" name="文本框 109"/>
          <p:cNvSpPr/>
          <p:nvPr/>
        </p:nvSpPr>
        <p:spPr>
          <a:xfrm>
            <a:off x="174625" y="2351088"/>
            <a:ext cx="8797925" cy="4756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54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《</a:t>
            </a:r>
            <a:r>
              <a:rPr lang="zh-CN" altLang="en-US" sz="54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宋钱花</a:t>
            </a:r>
            <a:r>
              <a:rPr lang="zh-CN" altLang="en-US" sz="5400" b="1" kern="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的</a:t>
            </a:r>
            <a:r>
              <a:rPr lang="zh-CN" altLang="en-US" sz="5400" b="1" kern="0" dirty="0">
                <a:solidFill>
                  <a:srgbClr val="FFC000"/>
                </a:solidFill>
                <a:uFillTx/>
                <a:latin typeface="华文细黑" panose="02010600040101010101" pitchFamily="2" charset="-122"/>
                <a:ea typeface="华文细黑" panose="02010600040101010101" pitchFamily="2" charset="-122"/>
              </a:rPr>
              <a:t>“诈”</a:t>
            </a:r>
            <a:r>
              <a:rPr lang="zh-CN" altLang="en-US" sz="5400" b="1" kern="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蛋</a:t>
            </a:r>
            <a:r>
              <a:rPr lang="zh-CN" altLang="en-US" sz="54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人生》</a:t>
            </a:r>
          </a:p>
        </p:txBody>
      </p:sp>
      <p:pic>
        <p:nvPicPr>
          <p:cNvPr id="5123" name="Picture 2" descr="国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339725"/>
            <a:ext cx="720725" cy="730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文本框 5124"/>
          <p:cNvSpPr txBox="1"/>
          <p:nvPr/>
        </p:nvSpPr>
        <p:spPr>
          <a:xfrm>
            <a:off x="1260475" y="484505"/>
            <a:ext cx="30219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FFC000"/>
                </a:solidFill>
                <a:latin typeface="Arial" panose="020B0604020202020204" pitchFamily="34" charset="0"/>
                <a:ea typeface="黑体" panose="02010609060101010101" charset="-122"/>
              </a:rPr>
              <a:t>短篇章回体小说</a:t>
            </a:r>
          </a:p>
        </p:txBody>
      </p:sp>
      <p:sp>
        <p:nvSpPr>
          <p:cNvPr id="5125" name="文本框 1"/>
          <p:cNvSpPr txBox="1"/>
          <p:nvPr/>
        </p:nvSpPr>
        <p:spPr>
          <a:xfrm>
            <a:off x="277813" y="3012123"/>
            <a:ext cx="8926512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本故事内容均由</a:t>
            </a:r>
            <a:r>
              <a:rPr lang="zh-CN" altLang="en-US" sz="20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真实事件改编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，如有雷同，那</a:t>
            </a:r>
            <a:r>
              <a:rPr lang="zh-CN" altLang="en-US" sz="20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可能就是你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！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灯片编号占位符 1"/>
          <p:cNvSpPr/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  <a:ea typeface="宋体" panose="02010600030101010101" pitchFamily="2" charset="-122"/>
              </a:rPr>
              <a:pPr algn="r"/>
              <a:t>4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  <a:ea typeface="宋体" panose="02010600030101010101" pitchFamily="2" charset="-122"/>
            </a:endParaRPr>
          </a:p>
        </p:txBody>
      </p:sp>
      <p:pic>
        <p:nvPicPr>
          <p:cNvPr id="7171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825" y="484188"/>
            <a:ext cx="2767013" cy="2767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文本框 40"/>
          <p:cNvSpPr/>
          <p:nvPr/>
        </p:nvSpPr>
        <p:spPr>
          <a:xfrm>
            <a:off x="2121218" y="3449638"/>
            <a:ext cx="46316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为赚钱兼职刷单  遇骗术血本无归</a:t>
            </a:r>
          </a:p>
        </p:txBody>
      </p:sp>
      <p:pic>
        <p:nvPicPr>
          <p:cNvPr id="2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175" y="3356610"/>
            <a:ext cx="5797550" cy="6470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225" y="1063625"/>
            <a:ext cx="1903413" cy="19034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74" name="组合 8"/>
          <p:cNvGrpSpPr/>
          <p:nvPr/>
        </p:nvGrpSpPr>
        <p:grpSpPr>
          <a:xfrm>
            <a:off x="469900" y="339725"/>
            <a:ext cx="4724400" cy="730250"/>
            <a:chOff x="0" y="0"/>
            <a:chExt cx="4243482" cy="729845"/>
          </a:xfrm>
        </p:grpSpPr>
        <p:pic>
          <p:nvPicPr>
            <p:cNvPr id="3" name="Picture 2" descr="国徽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720079" cy="729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76" name="文本框 131"/>
            <p:cNvSpPr/>
            <p:nvPr/>
          </p:nvSpPr>
          <p:spPr>
            <a:xfrm>
              <a:off x="720936" y="176432"/>
              <a:ext cx="3522546" cy="3985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FFC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宋钱花的“诈”蛋人生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565525" y="2449830"/>
            <a:ext cx="3509010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r>
              <a:rPr lang="zh-CN" altLang="en-US" sz="4000" b="1" noProof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第一回</a:t>
            </a:r>
            <a:endParaRPr lang="en-US" altLang="zh-CN" sz="4000" b="1" noProof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9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灯片编号占位符 1"/>
          <p:cNvSpPr/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  <a:ea typeface="宋体" panose="02010600030101010101" pitchFamily="2" charset="-122"/>
              </a:rPr>
              <a:pPr algn="r"/>
              <a:t>5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  <a:ea typeface="宋体" panose="02010600030101010101" pitchFamily="2" charset="-122"/>
            </a:endParaRPr>
          </a:p>
        </p:txBody>
      </p:sp>
      <p:grpSp>
        <p:nvGrpSpPr>
          <p:cNvPr id="8194" name="组合 11"/>
          <p:cNvGrpSpPr/>
          <p:nvPr/>
        </p:nvGrpSpPr>
        <p:grpSpPr>
          <a:xfrm>
            <a:off x="396875" y="339725"/>
            <a:ext cx="3455988" cy="730250"/>
            <a:chOff x="0" y="0"/>
            <a:chExt cx="3168352" cy="729845"/>
          </a:xfrm>
        </p:grpSpPr>
        <p:pic>
          <p:nvPicPr>
            <p:cNvPr id="8195" name="Picture 2" descr="国徽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20079" cy="729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6" name="文本框 131"/>
            <p:cNvSpPr/>
            <p:nvPr/>
          </p:nvSpPr>
          <p:spPr>
            <a:xfrm>
              <a:off x="720657" y="176115"/>
              <a:ext cx="2447695" cy="33794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第一回</a:t>
              </a:r>
            </a:p>
          </p:txBody>
        </p:sp>
      </p:grpSp>
      <p:sp>
        <p:nvSpPr>
          <p:cNvPr id="8197" name="TextBox 24"/>
          <p:cNvSpPr/>
          <p:nvPr/>
        </p:nvSpPr>
        <p:spPr>
          <a:xfrm>
            <a:off x="2125663" y="557213"/>
            <a:ext cx="4321175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 </a:t>
            </a:r>
            <a:r>
              <a:rPr lang="zh-CN" altLang="en-US" sz="2000" b="1" dirty="0">
                <a:solidFill>
                  <a:srgbClr val="FFC000"/>
                </a:solidFill>
                <a:latin typeface="字魂27号-布丁体" charset="0"/>
                <a:ea typeface="宋体" panose="02010600030101010101" pitchFamily="2" charset="-122"/>
              </a:rPr>
              <a:t>为赚钱兼职刷单 遇骗术血本无归</a:t>
            </a:r>
          </a:p>
        </p:txBody>
      </p:sp>
      <p:grpSp>
        <p:nvGrpSpPr>
          <p:cNvPr id="8199" name="组合 26"/>
          <p:cNvGrpSpPr/>
          <p:nvPr/>
        </p:nvGrpSpPr>
        <p:grpSpPr>
          <a:xfrm>
            <a:off x="611188" y="1060450"/>
            <a:ext cx="8137525" cy="3454400"/>
            <a:chOff x="0" y="0"/>
            <a:chExt cx="7344816" cy="3672408"/>
          </a:xfrm>
        </p:grpSpPr>
        <p:sp>
          <p:nvSpPr>
            <p:cNvPr id="2" name="矩形 23"/>
            <p:cNvSpPr/>
            <p:nvPr/>
          </p:nvSpPr>
          <p:spPr>
            <a:xfrm>
              <a:off x="0" y="0"/>
              <a:ext cx="7344816" cy="3672408"/>
            </a:xfrm>
            <a:prstGeom prst="rect">
              <a:avLst/>
            </a:prstGeom>
            <a:noFill/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0" name="TextBox 25"/>
            <p:cNvSpPr/>
            <p:nvPr/>
          </p:nvSpPr>
          <p:spPr>
            <a:xfrm>
              <a:off x="95142" y="67508"/>
              <a:ext cx="7179751" cy="30822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900" b="1" dirty="0" smtClean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宋钱花同学在</a:t>
              </a:r>
              <a:r>
                <a:rPr lang="zh-CN" altLang="en-US" sz="19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网</a:t>
              </a:r>
              <a:r>
                <a:rPr lang="zh-CN" altLang="en-US" sz="1900" b="1" dirty="0">
                  <a:solidFill>
                    <a:schemeClr val="bg1"/>
                  </a:solidFill>
                  <a:latin typeface="字魂27号-布丁体" charset="0"/>
                  <a:sym typeface="+mn-ea"/>
                </a:rPr>
                <a:t>上</a:t>
              </a:r>
              <a:r>
                <a:rPr lang="zh-CN" altLang="en-US" sz="19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看到一个小广告：</a:t>
              </a:r>
              <a:r>
                <a:rPr lang="zh-CN" altLang="en-US" sz="1900" b="1" dirty="0">
                  <a:solidFill>
                    <a:srgbClr val="FFC000"/>
                  </a:solidFill>
                  <a:latin typeface="字魂27号-布丁体" charset="0"/>
                  <a:ea typeface="宋体" panose="02010600030101010101" pitchFamily="2" charset="-122"/>
                </a:rPr>
                <a:t>高薪兼职、操作简单、动动手指，月入过万……</a:t>
              </a:r>
              <a:endParaRPr lang="en-US" altLang="zh-CN" sz="19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altLang="zh-CN" sz="19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    </a:t>
              </a:r>
              <a:r>
                <a:rPr lang="zh-CN" altLang="en-US" sz="19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她加了广告上的QQ，在对方客服指导下刷了第一单，成功拿到佣金。</a:t>
              </a:r>
            </a:p>
            <a:p>
              <a:pPr algn="just">
                <a:lnSpc>
                  <a:spcPct val="120000"/>
                </a:lnSpc>
              </a:pPr>
              <a:r>
                <a:rPr lang="zh-CN" altLang="en-US" sz="19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    宋同学大笑：哈哈哈哈，原来赚钱这么容易！只要扫对方发过来的二维码，下单购买，然后返现拿佣金，我要发财了，哈哈哈哈哈</a:t>
              </a:r>
              <a:r>
                <a:rPr lang="en-US" altLang="zh-CN" sz="19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……</a:t>
              </a:r>
            </a:p>
            <a:p>
              <a:pPr algn="just">
                <a:lnSpc>
                  <a:spcPct val="120000"/>
                </a:lnSpc>
              </a:pPr>
              <a:r>
                <a:rPr lang="en-US" altLang="zh-CN" sz="19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    </a:t>
              </a:r>
              <a:r>
                <a:rPr lang="zh-CN" altLang="en-US" sz="19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客服告诉宋同学，接下来需要连刷三单。宋同学二话没说“唰唰唰”。</a:t>
              </a:r>
              <a:endParaRPr lang="en-US" altLang="zh-CN" sz="19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altLang="zh-CN" sz="19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    </a:t>
              </a:r>
              <a:r>
                <a:rPr lang="zh-CN" altLang="en-US" sz="19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客服又告诉宋同学：亲~由于系统问题，您刚才刷的单卡单了，您还要再刷三单才能拿回本金和佣金，宋同学感觉到了一丝</a:t>
              </a:r>
              <a:r>
                <a:rPr lang="zh-CN" altLang="en-US" sz="1900" b="1" dirty="0">
                  <a:solidFill>
                    <a:srgbClr val="FFC000"/>
                  </a:solidFill>
                  <a:latin typeface="字魂27号-布丁体" charset="0"/>
                  <a:ea typeface="宋体" panose="02010600030101010101" pitchFamily="2" charset="-122"/>
                </a:rPr>
                <a:t>不祥</a:t>
              </a:r>
              <a:r>
                <a:rPr lang="zh-CN" altLang="en-US" sz="19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的气息</a:t>
              </a:r>
              <a:r>
                <a:rPr lang="en-US" altLang="zh-CN" sz="19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……</a:t>
              </a:r>
              <a:endParaRPr lang="zh-CN" altLang="en-US" sz="1900" b="1" dirty="0">
                <a:solidFill>
                  <a:schemeClr val="bg1"/>
                </a:solidFill>
                <a:latin typeface="字魂27号-布丁体" charset="0"/>
                <a:ea typeface="字魂27号-布丁体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灯片编号占位符 1"/>
          <p:cNvSpPr/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  <a:ea typeface="宋体" panose="02010600030101010101" pitchFamily="2" charset="-122"/>
              </a:rPr>
              <a:pPr algn="r"/>
              <a:t>6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  <a:ea typeface="宋体" panose="02010600030101010101" pitchFamily="2" charset="-122"/>
            </a:endParaRPr>
          </a:p>
        </p:txBody>
      </p:sp>
      <p:grpSp>
        <p:nvGrpSpPr>
          <p:cNvPr id="12290" name="组合 11"/>
          <p:cNvGrpSpPr/>
          <p:nvPr/>
        </p:nvGrpSpPr>
        <p:grpSpPr>
          <a:xfrm>
            <a:off x="396875" y="339725"/>
            <a:ext cx="3812540" cy="730250"/>
            <a:chOff x="0" y="0"/>
            <a:chExt cx="3728130" cy="729845"/>
          </a:xfrm>
        </p:grpSpPr>
        <p:pic>
          <p:nvPicPr>
            <p:cNvPr id="12291" name="Picture 2" descr="国徽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20079" cy="729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292" name="文本框 131"/>
            <p:cNvSpPr/>
            <p:nvPr/>
          </p:nvSpPr>
          <p:spPr>
            <a:xfrm>
              <a:off x="720913" y="176432"/>
              <a:ext cx="3007217" cy="4601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解读：</a:t>
              </a:r>
              <a:r>
                <a:rPr lang="zh-CN" altLang="en-US" sz="2400" b="1" dirty="0">
                  <a:solidFill>
                    <a:srgbClr val="FFC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网络刷单诈骗</a:t>
              </a:r>
            </a:p>
          </p:txBody>
        </p:sp>
      </p:grpSp>
      <p:sp>
        <p:nvSpPr>
          <p:cNvPr id="12293" name="TextBox 8"/>
          <p:cNvSpPr/>
          <p:nvPr/>
        </p:nvSpPr>
        <p:spPr>
          <a:xfrm>
            <a:off x="827088" y="1276350"/>
            <a:ext cx="3889375" cy="706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警方提醒：</a:t>
            </a:r>
          </a:p>
        </p:txBody>
      </p:sp>
      <p:sp>
        <p:nvSpPr>
          <p:cNvPr id="12294" name="TextBox 5"/>
          <p:cNvSpPr/>
          <p:nvPr/>
        </p:nvSpPr>
        <p:spPr>
          <a:xfrm>
            <a:off x="2559050" y="2068195"/>
            <a:ext cx="5201920" cy="16916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网上刷单涉嫌违法，</a:t>
            </a:r>
            <a:endParaRPr lang="en-US" altLang="zh-CN" sz="4000" b="1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40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不要贪图小利小惠！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灯片编号占位符 1"/>
          <p:cNvSpPr/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  <a:ea typeface="宋体" panose="02010600030101010101" pitchFamily="2" charset="-122"/>
              </a:rPr>
              <a:pPr algn="r"/>
              <a:t>7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  <a:ea typeface="宋体" panose="02010600030101010101" pitchFamily="2" charset="-122"/>
            </a:endParaRPr>
          </a:p>
        </p:txBody>
      </p:sp>
      <p:pic>
        <p:nvPicPr>
          <p:cNvPr id="133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825" y="484188"/>
            <a:ext cx="2767013" cy="2767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233" y="3354388"/>
            <a:ext cx="5688012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538" y="1203325"/>
            <a:ext cx="1903412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9" name="文本框 40"/>
          <p:cNvSpPr/>
          <p:nvPr/>
        </p:nvSpPr>
        <p:spPr>
          <a:xfrm>
            <a:off x="2264093" y="3449638"/>
            <a:ext cx="46316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网上购物超低价  贪小便宜吃大亏</a:t>
            </a:r>
          </a:p>
        </p:txBody>
      </p:sp>
      <p:grpSp>
        <p:nvGrpSpPr>
          <p:cNvPr id="3" name="组合 11"/>
          <p:cNvGrpSpPr/>
          <p:nvPr/>
        </p:nvGrpSpPr>
        <p:grpSpPr>
          <a:xfrm>
            <a:off x="396875" y="339725"/>
            <a:ext cx="5884863" cy="730250"/>
            <a:chOff x="0" y="0"/>
            <a:chExt cx="5285530" cy="729845"/>
          </a:xfrm>
        </p:grpSpPr>
        <p:pic>
          <p:nvPicPr>
            <p:cNvPr id="4" name="Picture 2" descr="国徽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720079" cy="729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20" name="文本框 131"/>
            <p:cNvSpPr/>
            <p:nvPr/>
          </p:nvSpPr>
          <p:spPr>
            <a:xfrm>
              <a:off x="720936" y="176432"/>
              <a:ext cx="4564594" cy="3985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000" b="1" dirty="0">
                  <a:solidFill>
                    <a:srgbClr val="FFC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  </a:t>
              </a:r>
              <a:r>
                <a:rPr lang="zh-CN" altLang="en-US" sz="2000" b="1" dirty="0">
                  <a:solidFill>
                    <a:srgbClr val="FFC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宋钱花的“诈”蛋人生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565525" y="2449830"/>
            <a:ext cx="2778125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r>
              <a:rPr lang="zh-CN" altLang="en-US" sz="4000" b="1" noProof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第二回</a:t>
            </a:r>
          </a:p>
        </p:txBody>
      </p:sp>
      <p:pic>
        <p:nvPicPr>
          <p:cNvPr id="6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825" y="1346200"/>
            <a:ext cx="1903413" cy="190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9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灯片编号占位符 1"/>
          <p:cNvSpPr/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  <a:ea typeface="宋体" panose="02010600030101010101" pitchFamily="2" charset="-122"/>
              </a:rPr>
              <a:pPr algn="r"/>
              <a:t>8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  <a:ea typeface="宋体" panose="02010600030101010101" pitchFamily="2" charset="-122"/>
            </a:endParaRPr>
          </a:p>
        </p:txBody>
      </p:sp>
      <p:pic>
        <p:nvPicPr>
          <p:cNvPr id="14338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925" y="2536825"/>
            <a:ext cx="2244725" cy="2306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TextBox 35"/>
          <p:cNvSpPr/>
          <p:nvPr/>
        </p:nvSpPr>
        <p:spPr>
          <a:xfrm>
            <a:off x="520065" y="1132205"/>
            <a:ext cx="6615430" cy="30886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    </a:t>
            </a:r>
            <a:r>
              <a:rPr lang="zh-CN" altLang="en-US" sz="19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宋钱花被网上刷单骗走了零花钱，祸不单行，手机也坏了，现在这个信息时代，没有手机怎么行！宋同学只好再买一部，在网上精挑细选，看到“闲猫”APP上有一部</a:t>
            </a:r>
            <a:r>
              <a:rPr lang="zh-CN" altLang="en-US" sz="1900" b="1" dirty="0">
                <a:solidFill>
                  <a:srgbClr val="FFC000"/>
                </a:solidFill>
                <a:latin typeface="字魂27号-布丁体" charset="0"/>
                <a:ea typeface="宋体" panose="02010600030101010101" pitchFamily="2" charset="-122"/>
              </a:rPr>
              <a:t>二手iphoneX手机</a:t>
            </a:r>
            <a:r>
              <a:rPr lang="zh-CN" altLang="en-US" sz="19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，正和她心意，关键是</a:t>
            </a:r>
            <a:r>
              <a:rPr lang="zh-CN" altLang="en-US" sz="1900" b="1" dirty="0">
                <a:solidFill>
                  <a:srgbClr val="FFC000"/>
                </a:solidFill>
                <a:latin typeface="字魂27号-布丁体" charset="0"/>
                <a:ea typeface="宋体" panose="02010600030101010101" pitchFamily="2" charset="-122"/>
              </a:rPr>
              <a:t>便宜！</a:t>
            </a:r>
            <a:r>
              <a:rPr lang="zh-CN" altLang="en-US" sz="19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她联系了卖家，卖家说要加QQ详聊，加了QQ后，对方发来一个</a:t>
            </a:r>
            <a:r>
              <a:rPr lang="zh-CN" altLang="en-US" sz="1900" b="1" dirty="0">
                <a:solidFill>
                  <a:srgbClr val="FFC000"/>
                </a:solidFill>
                <a:latin typeface="字魂27号-布丁体" charset="0"/>
                <a:ea typeface="宋体" panose="02010600030101010101" pitchFamily="2" charset="-122"/>
              </a:rPr>
              <a:t>二维码</a:t>
            </a:r>
            <a:r>
              <a:rPr lang="zh-CN" altLang="en-US" sz="19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，宋同学</a:t>
            </a:r>
            <a:r>
              <a:rPr lang="zh-CN" altLang="en-US" sz="1900" b="1" dirty="0">
                <a:solidFill>
                  <a:srgbClr val="FFC000"/>
                </a:solidFill>
                <a:latin typeface="字魂27号-布丁体" charset="0"/>
                <a:ea typeface="宋体" panose="02010600030101010101" pitchFamily="2" charset="-122"/>
              </a:rPr>
              <a:t>扫码支付了费用</a:t>
            </a:r>
            <a:r>
              <a:rPr lang="zh-CN" altLang="en-US" sz="19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，然后左等右等，等了两天还没收到手机，她去联系卖家，却发现被</a:t>
            </a:r>
            <a:r>
              <a:rPr lang="zh-CN" altLang="en-US" sz="3600" b="1" dirty="0">
                <a:solidFill>
                  <a:srgbClr val="FFC000"/>
                </a:solidFill>
                <a:latin typeface="字魂27号-布丁体" charset="0"/>
                <a:ea typeface="宋体" panose="02010600030101010101" pitchFamily="2" charset="-122"/>
              </a:rPr>
              <a:t>拉</a:t>
            </a:r>
            <a:r>
              <a:rPr lang="zh-CN" altLang="en-US" b="1" dirty="0">
                <a:solidFill>
                  <a:srgbClr val="FFC000"/>
                </a:solidFill>
                <a:latin typeface="字魂27号-布丁体" charset="0"/>
                <a:ea typeface="宋体" panose="02010600030101010101" pitchFamily="2" charset="-122"/>
              </a:rPr>
              <a:t>！</a:t>
            </a:r>
            <a:r>
              <a:rPr lang="zh-CN" altLang="en-US" sz="3600" b="1" dirty="0">
                <a:solidFill>
                  <a:srgbClr val="FFC000"/>
                </a:solidFill>
                <a:latin typeface="字魂27号-布丁体" charset="0"/>
                <a:ea typeface="宋体" panose="02010600030101010101" pitchFamily="2" charset="-122"/>
              </a:rPr>
              <a:t>黑</a:t>
            </a:r>
            <a:r>
              <a:rPr lang="zh-CN" altLang="en-US" b="1" dirty="0">
                <a:solidFill>
                  <a:srgbClr val="FFC000"/>
                </a:solidFill>
                <a:latin typeface="字魂27号-布丁体" charset="0"/>
                <a:ea typeface="宋体" panose="02010600030101010101" pitchFamily="2" charset="-122"/>
              </a:rPr>
              <a:t>！！</a:t>
            </a:r>
            <a:r>
              <a:rPr lang="zh-CN" altLang="en-US" sz="3600" b="1" dirty="0">
                <a:solidFill>
                  <a:srgbClr val="FFC000"/>
                </a:solidFill>
                <a:latin typeface="字魂27号-布丁体" charset="0"/>
                <a:ea typeface="宋体" panose="02010600030101010101" pitchFamily="2" charset="-122"/>
              </a:rPr>
              <a:t>了</a:t>
            </a:r>
            <a:r>
              <a:rPr lang="zh-CN" altLang="en-US" b="1" dirty="0">
                <a:solidFill>
                  <a:srgbClr val="FFC000"/>
                </a:solidFill>
                <a:latin typeface="字魂27号-布丁体" charset="0"/>
                <a:ea typeface="宋体" panose="02010600030101010101" pitchFamily="2" charset="-122"/>
              </a:rPr>
              <a:t>！！！</a:t>
            </a:r>
          </a:p>
        </p:txBody>
      </p:sp>
      <p:grpSp>
        <p:nvGrpSpPr>
          <p:cNvPr id="2" name="组合 11"/>
          <p:cNvGrpSpPr/>
          <p:nvPr/>
        </p:nvGrpSpPr>
        <p:grpSpPr>
          <a:xfrm>
            <a:off x="395288" y="339725"/>
            <a:ext cx="3168650" cy="730250"/>
            <a:chOff x="0" y="0"/>
            <a:chExt cx="3168352" cy="729845"/>
          </a:xfrm>
        </p:grpSpPr>
        <p:pic>
          <p:nvPicPr>
            <p:cNvPr id="14342" name="Picture 2" descr="国徽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720079" cy="729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43" name="文本框 131"/>
            <p:cNvSpPr/>
            <p:nvPr/>
          </p:nvSpPr>
          <p:spPr>
            <a:xfrm>
              <a:off x="720657" y="176115"/>
              <a:ext cx="2447695" cy="3350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第二回</a:t>
              </a:r>
            </a:p>
          </p:txBody>
        </p:sp>
      </p:grpSp>
      <p:sp>
        <p:nvSpPr>
          <p:cNvPr id="14344" name="文本框 1"/>
          <p:cNvSpPr txBox="1"/>
          <p:nvPr/>
        </p:nvSpPr>
        <p:spPr>
          <a:xfrm>
            <a:off x="2146300" y="579438"/>
            <a:ext cx="389890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网上购物超低价  贪小便宜吃大亏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ldLvl="0"/>
      <p:bldP spid="1434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灯片编号占位符 1"/>
          <p:cNvSpPr/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  <a:ea typeface="宋体" panose="02010600030101010101" pitchFamily="2" charset="-122"/>
              </a:rPr>
              <a:pPr algn="r"/>
              <a:t>9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  <a:ea typeface="宋体" panose="02010600030101010101" pitchFamily="2" charset="-122"/>
            </a:endParaRPr>
          </a:p>
        </p:txBody>
      </p:sp>
      <p:sp>
        <p:nvSpPr>
          <p:cNvPr id="17410" name="TextBox 8"/>
          <p:cNvSpPr/>
          <p:nvPr/>
        </p:nvSpPr>
        <p:spPr>
          <a:xfrm>
            <a:off x="827088" y="1276350"/>
            <a:ext cx="3889375" cy="706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警方提醒：</a:t>
            </a:r>
          </a:p>
        </p:txBody>
      </p:sp>
      <p:sp>
        <p:nvSpPr>
          <p:cNvPr id="17411" name="TextBox 5"/>
          <p:cNvSpPr/>
          <p:nvPr/>
        </p:nvSpPr>
        <p:spPr>
          <a:xfrm>
            <a:off x="2759075" y="1997710"/>
            <a:ext cx="3469005" cy="22517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低价背后是陷阱，</a:t>
            </a:r>
            <a:endParaRPr lang="en-US" altLang="zh-CN" sz="3600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600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网络购物找正规，</a:t>
            </a:r>
          </a:p>
          <a:p>
            <a:pPr>
              <a:lnSpc>
                <a:spcPct val="130000"/>
              </a:lnSpc>
            </a:pPr>
            <a:r>
              <a:rPr lang="zh-CN" altLang="en-US" sz="3600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私下交易不可取！</a:t>
            </a:r>
          </a:p>
        </p:txBody>
      </p:sp>
      <p:grpSp>
        <p:nvGrpSpPr>
          <p:cNvPr id="17412" name="组合 11"/>
          <p:cNvGrpSpPr/>
          <p:nvPr/>
        </p:nvGrpSpPr>
        <p:grpSpPr>
          <a:xfrm>
            <a:off x="396875" y="339725"/>
            <a:ext cx="3827781" cy="730250"/>
            <a:chOff x="0" y="0"/>
            <a:chExt cx="3743033" cy="729845"/>
          </a:xfrm>
        </p:grpSpPr>
        <p:pic>
          <p:nvPicPr>
            <p:cNvPr id="17413" name="Picture 2" descr="国徽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20079" cy="729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14" name="文本框 131"/>
            <p:cNvSpPr/>
            <p:nvPr/>
          </p:nvSpPr>
          <p:spPr>
            <a:xfrm>
              <a:off x="720913" y="176432"/>
              <a:ext cx="3022120" cy="4601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解读：</a:t>
              </a:r>
              <a:r>
                <a:rPr lang="zh-CN" altLang="en-US" sz="2400" b="1" dirty="0">
                  <a:solidFill>
                    <a:srgbClr val="FFC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网络购物诈骗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字魂27号-布丁体"/>
        <a:ea typeface=""/>
        <a:cs typeface=""/>
      </a:majorFont>
      <a:minorFont>
        <a:latin typeface="字魂27号-布丁体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1312</Words>
  <Application>Microsoft Office PowerPoint</Application>
  <PresentationFormat>全屏显示(16:9)</PresentationFormat>
  <Paragraphs>108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方正粗黑宋简体</vt:lpstr>
      <vt:lpstr>黑体</vt:lpstr>
      <vt:lpstr>华文细黑</vt:lpstr>
      <vt:lpstr>宋体</vt:lpstr>
      <vt:lpstr>微软雅黑</vt:lpstr>
      <vt:lpstr>微软雅黑 Light</vt:lpstr>
      <vt:lpstr>字魂27号-布丁体</vt:lpstr>
      <vt:lpstr>Arial</vt:lpstr>
      <vt:lpstr>Arial Black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3897</dc:title>
  <dc:creator>Administrator</dc:creator>
  <cp:lastModifiedBy>刘罡</cp:lastModifiedBy>
  <cp:revision>263</cp:revision>
  <dcterms:created xsi:type="dcterms:W3CDTF">2015-09-06T07:18:00Z</dcterms:created>
  <dcterms:modified xsi:type="dcterms:W3CDTF">2023-04-29T15:23:59Z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